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af209680684383" /><Relationship Type="http://schemas.openxmlformats.org/officeDocument/2006/relationships/extended-properties" Target="/docProps/app.xml" Id="R36c914ab0db347b7" /><Relationship Type="http://schemas.openxmlformats.org/officeDocument/2006/relationships/officeDocument" Target="/ppt/presentation.xml" Id="Ra9eae271c85b41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65b34c2d514b42"/>
  </p:sldMasterIdLst>
  <p:notesMasterIdLst>
    <p:notesMasterId xmlns:r="http://schemas.openxmlformats.org/officeDocument/2006/relationships" r:id="R3ee9d0a005aa492b"/>
  </p:notesMasterIdLst>
  <p:sldIdLst>
    <p:sldId xmlns:r="http://schemas.openxmlformats.org/officeDocument/2006/relationships" id="256" r:id="R5ffd7b0a783d46b9"/>
    <p:sldId xmlns:r="http://schemas.openxmlformats.org/officeDocument/2006/relationships" id="257" r:id="Ra7f95ebd8dfb43c2"/>
    <p:sldId xmlns:r="http://schemas.openxmlformats.org/officeDocument/2006/relationships" id="258" r:id="R92b11730a2554f49"/>
    <p:sldId xmlns:r="http://schemas.openxmlformats.org/officeDocument/2006/relationships" id="259" r:id="Rd9d853156b7d452f"/>
    <p:sldId xmlns:r="http://schemas.openxmlformats.org/officeDocument/2006/relationships" id="260" r:id="R9388ea786479447a"/>
    <p:sldId xmlns:r="http://schemas.openxmlformats.org/officeDocument/2006/relationships" id="261" r:id="R9cb09655a3fb4bd2"/>
    <p:sldId xmlns:r="http://schemas.openxmlformats.org/officeDocument/2006/relationships" id="262" r:id="R919835537b4343ab"/>
    <p:sldId xmlns:r="http://schemas.openxmlformats.org/officeDocument/2006/relationships" id="263" r:id="R89354af17e904922"/>
    <p:sldId xmlns:r="http://schemas.openxmlformats.org/officeDocument/2006/relationships" id="264" r:id="R9bf07ea5b5124584"/>
    <p:sldId xmlns:r="http://schemas.openxmlformats.org/officeDocument/2006/relationships" id="265" r:id="R608c434acce24367"/>
    <p:sldId xmlns:r="http://schemas.openxmlformats.org/officeDocument/2006/relationships" id="266" r:id="R5cde430ff9fd487d"/>
    <p:sldId xmlns:r="http://schemas.openxmlformats.org/officeDocument/2006/relationships" id="267" r:id="Rba1a48c62eee41da"/>
    <p:sldId xmlns:r="http://schemas.openxmlformats.org/officeDocument/2006/relationships" id="268" r:id="R3b1be56cfb214e1b"/>
    <p:sldId xmlns:r="http://schemas.openxmlformats.org/officeDocument/2006/relationships" id="269" r:id="Rda65aa7e91e94e79"/>
    <p:sldId xmlns:r="http://schemas.openxmlformats.org/officeDocument/2006/relationships" id="270" r:id="Rbaaf06048f2645fd"/>
    <p:sldId xmlns:r="http://schemas.openxmlformats.org/officeDocument/2006/relationships" id="271" r:id="R63f9c4877cda4b4c"/>
    <p:sldId xmlns:r="http://schemas.openxmlformats.org/officeDocument/2006/relationships" id="272" r:id="Ra9adb40373674576"/>
    <p:sldId xmlns:r="http://schemas.openxmlformats.org/officeDocument/2006/relationships" id="273" r:id="R8f331b687de143af"/>
    <p:sldId xmlns:r="http://schemas.openxmlformats.org/officeDocument/2006/relationships" id="274" r:id="R3e20e3388a27463a"/>
    <p:sldId xmlns:r="http://schemas.openxmlformats.org/officeDocument/2006/relationships" id="275" r:id="R527d2ae2eca04d50"/>
    <p:sldId xmlns:r="http://schemas.openxmlformats.org/officeDocument/2006/relationships" id="276" r:id="Rfe106850035c4584"/>
  </p:sldIdLst>
  <p:sldSz cx="8636000" cy="75438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490180be5746ac" /><Relationship Type="http://schemas.openxmlformats.org/officeDocument/2006/relationships/slideMaster" Target="/ppt/slideMasters/slideMaster1.xml" Id="Rd265b34c2d514b42" /><Relationship Type="http://schemas.openxmlformats.org/officeDocument/2006/relationships/notesMaster" Target="/ppt/notesMasters/notesMaster1.xml" Id="R3ee9d0a005aa492b" /><Relationship Type="http://schemas.openxmlformats.org/officeDocument/2006/relationships/presProps" Target="/ppt/presProps.xml" Id="R09182e05694d49dc" /><Relationship Type="http://schemas.openxmlformats.org/officeDocument/2006/relationships/tableStyles" Target="/ppt/tableStyles.xml" Id="R0bc206993e6f43a2" /><Relationship Type="http://schemas.openxmlformats.org/officeDocument/2006/relationships/slide" Target="/ppt/slides/slide1.xml" Id="R5ffd7b0a783d46b9" /><Relationship Type="http://schemas.openxmlformats.org/officeDocument/2006/relationships/slide" Target="/ppt/slides/slide2.xml" Id="Ra7f95ebd8dfb43c2" /><Relationship Type="http://schemas.openxmlformats.org/officeDocument/2006/relationships/slide" Target="/ppt/slides/slide3.xml" Id="R92b11730a2554f49" /><Relationship Type="http://schemas.openxmlformats.org/officeDocument/2006/relationships/slide" Target="/ppt/slides/slide4.xml" Id="Rd9d853156b7d452f" /><Relationship Type="http://schemas.openxmlformats.org/officeDocument/2006/relationships/slide" Target="/ppt/slides/slide5.xml" Id="R9388ea786479447a" /><Relationship Type="http://schemas.openxmlformats.org/officeDocument/2006/relationships/slide" Target="/ppt/slides/slide6.xml" Id="R9cb09655a3fb4bd2" /><Relationship Type="http://schemas.openxmlformats.org/officeDocument/2006/relationships/slide" Target="/ppt/slides/slide7.xml" Id="R919835537b4343ab" /><Relationship Type="http://schemas.openxmlformats.org/officeDocument/2006/relationships/slide" Target="/ppt/slides/slide8.xml" Id="R89354af17e904922" /><Relationship Type="http://schemas.openxmlformats.org/officeDocument/2006/relationships/slide" Target="/ppt/slides/slide9.xml" Id="R9bf07ea5b5124584" /><Relationship Type="http://schemas.openxmlformats.org/officeDocument/2006/relationships/slide" Target="/ppt/slides/slide10.xml" Id="R608c434acce24367" /><Relationship Type="http://schemas.openxmlformats.org/officeDocument/2006/relationships/slide" Target="/ppt/slides/slide11.xml" Id="R5cde430ff9fd487d" /><Relationship Type="http://schemas.openxmlformats.org/officeDocument/2006/relationships/slide" Target="/ppt/slides/slide12.xml" Id="Rba1a48c62eee41da" /><Relationship Type="http://schemas.openxmlformats.org/officeDocument/2006/relationships/slide" Target="/ppt/slides/slide13.xml" Id="R3b1be56cfb214e1b" /><Relationship Type="http://schemas.openxmlformats.org/officeDocument/2006/relationships/slide" Target="/ppt/slides/slide14.xml" Id="Rda65aa7e91e94e79" /><Relationship Type="http://schemas.openxmlformats.org/officeDocument/2006/relationships/slide" Target="/ppt/slides/slide15.xml" Id="Rbaaf06048f2645fd" /><Relationship Type="http://schemas.openxmlformats.org/officeDocument/2006/relationships/slide" Target="/ppt/slides/slide16.xml" Id="R63f9c4877cda4b4c" /><Relationship Type="http://schemas.openxmlformats.org/officeDocument/2006/relationships/slide" Target="/ppt/slides/slide17.xml" Id="Ra9adb40373674576" /><Relationship Type="http://schemas.openxmlformats.org/officeDocument/2006/relationships/slide" Target="/ppt/slides/slide18.xml" Id="R8f331b687de143af" /><Relationship Type="http://schemas.openxmlformats.org/officeDocument/2006/relationships/slide" Target="/ppt/slides/slide19.xml" Id="R3e20e3388a27463a" /><Relationship Type="http://schemas.openxmlformats.org/officeDocument/2006/relationships/slide" Target="/ppt/slides/slide20.xml" Id="R527d2ae2eca04d50" /><Relationship Type="http://schemas.openxmlformats.org/officeDocument/2006/relationships/slide" Target="/ppt/slides/slide21.xml" Id="Rfe106850035c45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0232bfaf2d42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a95a22eb5744dc" /><Relationship Type="http://schemas.openxmlformats.org/officeDocument/2006/relationships/notesMaster" Target="/ppt/notesMasters/notesMaster1.xml" Id="R3c7358b98abf48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a12842f2c144af" /><Relationship Type="http://schemas.openxmlformats.org/officeDocument/2006/relationships/notesMaster" Target="/ppt/notesMasters/notesMaster1.xml" Id="Rdfea1d1e8f7342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dbfa1279d449d6" /><Relationship Type="http://schemas.openxmlformats.org/officeDocument/2006/relationships/notesMaster" Target="/ppt/notesMasters/notesMaster1.xml" Id="R9c607076a65347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1f51f2fa56468a" /><Relationship Type="http://schemas.openxmlformats.org/officeDocument/2006/relationships/notesMaster" Target="/ppt/notesMasters/notesMaster1.xml" Id="R611dd0586ba442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5cc41590d94f0c" /><Relationship Type="http://schemas.openxmlformats.org/officeDocument/2006/relationships/notesMaster" Target="/ppt/notesMasters/notesMaster1.xml" Id="Rab2783615a1d4dc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0200528daa4d67" /><Relationship Type="http://schemas.openxmlformats.org/officeDocument/2006/relationships/notesMaster" Target="/ppt/notesMasters/notesMaster1.xml" Id="Re3c3f81936dc48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8d5ed20c964454" /><Relationship Type="http://schemas.openxmlformats.org/officeDocument/2006/relationships/notesMaster" Target="/ppt/notesMasters/notesMaster1.xml" Id="R79ead52599dc4f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4c38dabcdc34fdb" /><Relationship Type="http://schemas.openxmlformats.org/officeDocument/2006/relationships/notesMaster" Target="/ppt/notesMasters/notesMaster1.xml" Id="Rb1bf5c58435946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7f36ddcd5548e0" /><Relationship Type="http://schemas.openxmlformats.org/officeDocument/2006/relationships/notesMaster" Target="/ppt/notesMasters/notesMaster1.xml" Id="R1f2bc8e2d2d14b1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38f8f07ed242df" /><Relationship Type="http://schemas.openxmlformats.org/officeDocument/2006/relationships/notesMaster" Target="/ppt/notesMasters/notesMaster1.xml" Id="R61a81fa7239a46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20c509a866d4167" /><Relationship Type="http://schemas.openxmlformats.org/officeDocument/2006/relationships/notesMaster" Target="/ppt/notesMasters/notesMaster1.xml" Id="R55c43657ff174dc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d99af6947384b14" /><Relationship Type="http://schemas.openxmlformats.org/officeDocument/2006/relationships/notesMaster" Target="/ppt/notesMasters/notesMaster1.xml" Id="Rb6ee62bdfb924e0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9d6c79a6b4444f6" /><Relationship Type="http://schemas.openxmlformats.org/officeDocument/2006/relationships/notesMaster" Target="/ppt/notesMasters/notesMaster1.xml" Id="Rbc281a25cbee43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fc15c50dc8d4a3e" /><Relationship Type="http://schemas.openxmlformats.org/officeDocument/2006/relationships/notesMaster" Target="/ppt/notesMasters/notesMaster1.xml" Id="Rdd8aba77c043417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4e2e044cd574dc4" /><Relationship Type="http://schemas.openxmlformats.org/officeDocument/2006/relationships/notesMaster" Target="/ppt/notesMasters/notesMaster1.xml" Id="Rd42d1a38e91248f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3a2719a692b4036" /><Relationship Type="http://schemas.openxmlformats.org/officeDocument/2006/relationships/notesMaster" Target="/ppt/notesMasters/notesMaster1.xml" Id="R76c25dc941914b0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604c1dfe3554472" /><Relationship Type="http://schemas.openxmlformats.org/officeDocument/2006/relationships/notesMaster" Target="/ppt/notesMasters/notesMaster1.xml" Id="R9d40256b0861417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a0c6369a68d44ee" /><Relationship Type="http://schemas.openxmlformats.org/officeDocument/2006/relationships/notesMaster" Target="/ppt/notesMasters/notesMaster1.xml" Id="Ra03109b81cd3415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66231ce083943c3" /><Relationship Type="http://schemas.openxmlformats.org/officeDocument/2006/relationships/notesMaster" Target="/ppt/notesMasters/notesMaster1.xml" Id="Re191ec8bd2ef4c9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e4cb5c19f2b4823" /><Relationship Type="http://schemas.openxmlformats.org/officeDocument/2006/relationships/notesMaster" Target="/ppt/notesMasters/notesMaster1.xml" Id="R1116e6bdfcdd4dd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1690b70860c46a8" /><Relationship Type="http://schemas.openxmlformats.org/officeDocument/2006/relationships/notesMaster" Target="/ppt/notesMasters/notesMaster1.xml" Id="R550a79117f4143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STT marka uyarlaması. Teknik metinler kullanıcı tarafından sağlanan kaynak katalogdan alınmıştır. Kapak görseli kullanıcının sağladığı trafik yönlendirme görselidir.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2.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3.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4.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5.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6.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7.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8.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9.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10.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11.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12.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13.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14.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15.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16.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17.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18.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19.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 metin: Kullanıcının sağladığı MANGO MOVE - Şartnameye Göre Katalog Revizyonu_v3.pptx, sayfa 20. Marka ve şirket bilgileri STT Firma Bilgileri.docx belgesine göre uyarlanmıştır. Teknik değerler kaynak katalogdaki şartname hedefleridir; STT için doğrulanmış test sonuçları değildir. Gerçek saha fotoğrafları kullanıcı tarafından sağlanmıştır. “Temsili” olarak işaretlenen ürün, saha ve arayüz görselleri ImageGen ile üretilmiş tasarım örnekleridir.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Şirket bilgileri: Kullanıcı tarafından sağlanan STT Firma Bilgileri.docx.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be3275517545a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a9f0c92b384e2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bc62c179014b1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46275568064f7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a6d914394146c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98fa9a56e046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D7D509C-99B1-4CE1-BFCC-838EC33EC5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3600" y="2849880"/>
            <a:ext cx="6908800" cy="1089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EBD4155-9208-4110-8F64-F1CF5A26495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95400" y="4149090"/>
            <a:ext cx="6045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4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0372975-BCE7-4CB7-97B0-CEC6D8B0B2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3600" y="3143250"/>
            <a:ext cx="690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9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787BAA7-33EE-49A9-A5EC-DD6CA7EB35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85775" y="586740"/>
            <a:ext cx="7664450" cy="922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33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D5E83DE-FCBF-45AC-AA52-445FFF14B1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85775" y="2095500"/>
            <a:ext cx="7664450" cy="4693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59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619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1pPr>
            <a:lvl2pPr marL="3778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2pPr>
            <a:lvl3pPr marL="5937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3pPr>
            <a:lvl4pPr marL="8096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4pPr>
            <a:lvl5pPr marL="10255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5pPr>
            <a:lvl6pPr marL="12414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6pPr>
            <a:lvl7pPr marL="14573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7pPr>
            <a:lvl8pPr marL="16732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8pPr>
            <a:lvl9pPr marL="18891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6FA696C-0D0D-4757-ADE9-797C8BFCAF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85775" y="586740"/>
            <a:ext cx="7664450" cy="922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33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02D8EF2-7381-4CF4-8ED0-61E949F3356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85775" y="2095500"/>
            <a:ext cx="3562350" cy="4693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4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619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1pPr>
            <a:lvl2pPr marL="3778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2pPr>
            <a:lvl3pPr marL="5937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3pPr>
            <a:lvl4pPr marL="8096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4pPr>
            <a:lvl5pPr marL="10255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5pPr>
            <a:lvl6pPr marL="12414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6pPr>
            <a:lvl7pPr marL="14573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7pPr>
            <a:lvl8pPr marL="16732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8pPr>
            <a:lvl9pPr marL="18891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8744149-76BE-4375-8E8E-8049688DB88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87875" y="2095500"/>
            <a:ext cx="3562350" cy="4693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4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619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1pPr>
            <a:lvl2pPr marL="3778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2pPr>
            <a:lvl3pPr marL="5937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3pPr>
            <a:lvl4pPr marL="8096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4pPr>
            <a:lvl5pPr marL="10255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5pPr>
            <a:lvl6pPr marL="12414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6pPr>
            <a:lvl7pPr marL="14573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7pPr>
            <a:lvl8pPr marL="16732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8pPr>
            <a:lvl9pPr marL="18891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3FC338-80D2-442A-832A-0B95FAB418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85775" y="586740"/>
            <a:ext cx="7664450" cy="922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33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8982B6D-E47D-47D6-B089-1CE4E9E9F1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85775" y="2095500"/>
            <a:ext cx="3562350" cy="4693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59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619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1pPr>
            <a:lvl2pPr marL="3778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2pPr>
            <a:lvl3pPr marL="5937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3pPr>
            <a:lvl4pPr marL="8096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4pPr>
            <a:lvl5pPr marL="10255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5pPr>
            <a:lvl6pPr marL="12414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6pPr>
            <a:lvl7pPr marL="14573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7pPr>
            <a:lvl8pPr marL="16732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8pPr>
            <a:lvl9pPr marL="1889125" indent="-161925">
              <a:lnSpc>
                <a:spcPct val="110000"/>
              </a:lnSpc>
              <a:spcBef>
                <a:spcPts val="0"/>
              </a:spcBef>
              <a:spcAft>
                <a:spcPts val="8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470dfa908c4c72" /><Relationship Type="http://schemas.openxmlformats.org/officeDocument/2006/relationships/slideLayout" Target="/ppt/slideLayouts/slideLayout1.xml" Id="Rc01c097160574275" /><Relationship Type="http://schemas.openxmlformats.org/officeDocument/2006/relationships/slideLayout" Target="/ppt/slideLayouts/slideLayout2.xml" Id="Rf9e31d4a0c5c4194" /><Relationship Type="http://schemas.openxmlformats.org/officeDocument/2006/relationships/slideLayout" Target="/ppt/slideLayouts/slideLayout3.xml" Id="Rdd7f530e729344ed" /><Relationship Type="http://schemas.openxmlformats.org/officeDocument/2006/relationships/slideLayout" Target="/ppt/slideLayouts/slideLayout4.xml" Id="Rbc69c2941a384619" /><Relationship Type="http://schemas.openxmlformats.org/officeDocument/2006/relationships/slideLayout" Target="/ppt/slideLayouts/slideLayout5.xml" Id="R4f9a7c7ecfc146d0" /><Relationship Type="http://schemas.openxmlformats.org/officeDocument/2006/relationships/slideLayout" Target="/ppt/slideLayouts/slideLayout6.xml" Id="Rc8f55ed0c54945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1c097160574275"/>
    <p:sldLayoutId xmlns:r="http://schemas.openxmlformats.org/officeDocument/2006/relationships" id="2147483650" r:id="Rf9e31d4a0c5c4194"/>
    <p:sldLayoutId xmlns:r="http://schemas.openxmlformats.org/officeDocument/2006/relationships" id="2147483651" r:id="Rdd7f530e729344ed"/>
    <p:sldLayoutId xmlns:r="http://schemas.openxmlformats.org/officeDocument/2006/relationships" id="2147483652" r:id="Rbc69c2941a384619"/>
    <p:sldLayoutId xmlns:r="http://schemas.openxmlformats.org/officeDocument/2006/relationships" id="2147483653" r:id="R4f9a7c7ecfc146d0"/>
    <p:sldLayoutId xmlns:r="http://schemas.openxmlformats.org/officeDocument/2006/relationships" id="2147483654" r:id="Rc8f55ed0c54945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fbe2197c5445f7" /><Relationship Type="http://schemas.openxmlformats.org/officeDocument/2006/relationships/image" Target="/ppt/media/image.png" Id="Rf2c35f37c2fd4f09" /><Relationship Type="http://schemas.openxmlformats.org/officeDocument/2006/relationships/image" Target="/ppt/media/image.jpeg" Id="R868793281e5c4959" /><Relationship Type="http://schemas.openxmlformats.org/officeDocument/2006/relationships/notesSlide" Target="/ppt/notesSlides/notesSlide1.xml" Id="R7cf74e2a75c24b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d52d01d8cd48d4" /><Relationship Type="http://schemas.openxmlformats.org/officeDocument/2006/relationships/image" Target="/ppt/media/image2.png" Id="R1fdbf306d2544a6f" /><Relationship Type="http://schemas.openxmlformats.org/officeDocument/2006/relationships/image" Target="/ppt/media/image2.jpeg" Id="Rf7782b18209f4c1e" /><Relationship Type="http://schemas.openxmlformats.org/officeDocument/2006/relationships/notesSlide" Target="/ppt/notesSlides/notesSlide2.xml" Id="R2b0a9ad5f3fb4a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dc6abb54414247" /><Relationship Type="http://schemas.openxmlformats.org/officeDocument/2006/relationships/image" Target="/ppt/media/image3.png" Id="R4bf3b2590f234b28" /><Relationship Type="http://schemas.openxmlformats.org/officeDocument/2006/relationships/notesSlide" Target="/ppt/notesSlides/notesSlide3.xml" Id="R6d49d9eec95c42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946fce87724710" /><Relationship Type="http://schemas.openxmlformats.org/officeDocument/2006/relationships/image" Target="/ppt/media/image4.png" Id="Rd864fd65ae3f4f4b" /><Relationship Type="http://schemas.openxmlformats.org/officeDocument/2006/relationships/image" Target="/ppt/media/image5.png" Id="R09c4451709d24bf0" /><Relationship Type="http://schemas.openxmlformats.org/officeDocument/2006/relationships/notesSlide" Target="/ppt/notesSlides/notesSlide4.xml" Id="R0dd277f588a54fd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c580d74b5e4ed7" /><Relationship Type="http://schemas.openxmlformats.org/officeDocument/2006/relationships/image" Target="/ppt/media/image6.png" Id="Rf22c8a2a825e4d68" /><Relationship Type="http://schemas.openxmlformats.org/officeDocument/2006/relationships/notesSlide" Target="/ppt/notesSlides/notesSlide5.xml" Id="R80db2bb30a594c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86a691eb8746f8" /><Relationship Type="http://schemas.openxmlformats.org/officeDocument/2006/relationships/image" Target="/ppt/media/image7.png" Id="R0abcfe5fe8eb4e9e" /><Relationship Type="http://schemas.openxmlformats.org/officeDocument/2006/relationships/notesSlide" Target="/ppt/notesSlides/notesSlide6.xml" Id="Rc78df047850d40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b0248d5a954569" /><Relationship Type="http://schemas.openxmlformats.org/officeDocument/2006/relationships/image" Target="/ppt/media/image8.png" Id="R39789b5f1f104391" /><Relationship Type="http://schemas.openxmlformats.org/officeDocument/2006/relationships/image" Target="/ppt/media/image9.png" Id="R85b8b61f36e64dd5" /><Relationship Type="http://schemas.openxmlformats.org/officeDocument/2006/relationships/notesSlide" Target="/ppt/notesSlides/notesSlide7.xml" Id="Re483bda939a945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48650139b641de" /><Relationship Type="http://schemas.openxmlformats.org/officeDocument/2006/relationships/image" Target="/ppt/media/image10.png" Id="R5d228257e7564aa5" /><Relationship Type="http://schemas.openxmlformats.org/officeDocument/2006/relationships/notesSlide" Target="/ppt/notesSlides/notesSlide8.xml" Id="R55fb0631cbef43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16131eb0304c21" /><Relationship Type="http://schemas.openxmlformats.org/officeDocument/2006/relationships/image" Target="/ppt/media/image11.png" Id="R3c2518cfc9094988" /><Relationship Type="http://schemas.openxmlformats.org/officeDocument/2006/relationships/image" Target="/ppt/media/image3.jpeg" Id="R086e4e7174dd44d6" /><Relationship Type="http://schemas.openxmlformats.org/officeDocument/2006/relationships/notesSlide" Target="/ppt/notesSlides/notesSlide9.xml" Id="Rd86fa71b1fe84a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c2c1ab7dd447e6" /><Relationship Type="http://schemas.openxmlformats.org/officeDocument/2006/relationships/image" Target="/ppt/media/image12.png" Id="R8ed1ddad6f1c42a9" /><Relationship Type="http://schemas.openxmlformats.org/officeDocument/2006/relationships/image" Target="/ppt/media/image13.png" Id="R50299f7426274725" /><Relationship Type="http://schemas.openxmlformats.org/officeDocument/2006/relationships/notesSlide" Target="/ppt/notesSlides/notesSlide10.xml" Id="R21cd125602d240a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c2609ef06844bb" /><Relationship Type="http://schemas.openxmlformats.org/officeDocument/2006/relationships/image" Target="/ppt/media/image14.png" Id="Ra0e04249f4584dcb" /><Relationship Type="http://schemas.openxmlformats.org/officeDocument/2006/relationships/image" Target="/ppt/media/image15.png" Id="Rd54b31d8099a4d6c" /><Relationship Type="http://schemas.openxmlformats.org/officeDocument/2006/relationships/notesSlide" Target="/ppt/notesSlides/notesSlide11.xml" Id="R981a94e36e5c4ce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1ae91beb7c4acc" /><Relationship Type="http://schemas.openxmlformats.org/officeDocument/2006/relationships/image" Target="/ppt/media/image16.png" Id="Ra2728fc4b87d4892" /><Relationship Type="http://schemas.openxmlformats.org/officeDocument/2006/relationships/image" Target="/ppt/media/image4.jpeg" Id="R2c9a8796995d409c" /><Relationship Type="http://schemas.openxmlformats.org/officeDocument/2006/relationships/notesSlide" Target="/ppt/notesSlides/notesSlide12.xml" Id="R055501a1985449b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25e18092894070" /><Relationship Type="http://schemas.openxmlformats.org/officeDocument/2006/relationships/image" Target="/ppt/media/image17.png" Id="Rc91483b839944409" /><Relationship Type="http://schemas.openxmlformats.org/officeDocument/2006/relationships/image" Target="/ppt/media/image18.png" Id="R3e07a40996724208" /><Relationship Type="http://schemas.openxmlformats.org/officeDocument/2006/relationships/notesSlide" Target="/ppt/notesSlides/notesSlide13.xml" Id="Rcddf5e5336844e2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3147dda7a64832" /><Relationship Type="http://schemas.openxmlformats.org/officeDocument/2006/relationships/image" Target="/ppt/media/image19.png" Id="R7f957807e24a4df0" /><Relationship Type="http://schemas.openxmlformats.org/officeDocument/2006/relationships/image" Target="/ppt/media/image20.png" Id="R565e3482ddbc44ff" /><Relationship Type="http://schemas.openxmlformats.org/officeDocument/2006/relationships/notesSlide" Target="/ppt/notesSlides/notesSlide14.xml" Id="R0bc2b152e8e94a3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d4e5af460a430b" /><Relationship Type="http://schemas.openxmlformats.org/officeDocument/2006/relationships/image" Target="/ppt/media/image21.png" Id="Rce347d21a033409c" /><Relationship Type="http://schemas.openxmlformats.org/officeDocument/2006/relationships/image" Target="/ppt/media/image22.png" Id="Reddd96b9b8fa4774" /><Relationship Type="http://schemas.openxmlformats.org/officeDocument/2006/relationships/notesSlide" Target="/ppt/notesSlides/notesSlide15.xml" Id="Rab585c02bd344da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4b1cec48af4588" /><Relationship Type="http://schemas.openxmlformats.org/officeDocument/2006/relationships/image" Target="/ppt/media/image23.png" Id="R86e1f2ff63dc4119" /><Relationship Type="http://schemas.openxmlformats.org/officeDocument/2006/relationships/image" Target="/ppt/media/image24.png" Id="R7925783239304dc6" /><Relationship Type="http://schemas.openxmlformats.org/officeDocument/2006/relationships/notesSlide" Target="/ppt/notesSlides/notesSlide16.xml" Id="R900a601d148240c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6223c378df4072" /><Relationship Type="http://schemas.openxmlformats.org/officeDocument/2006/relationships/image" Target="/ppt/media/image25.png" Id="Rd12771f97e9c4359" /><Relationship Type="http://schemas.openxmlformats.org/officeDocument/2006/relationships/notesSlide" Target="/ppt/notesSlides/notesSlide17.xml" Id="Re3452e2f4aab484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d0f8c437b74595" /><Relationship Type="http://schemas.openxmlformats.org/officeDocument/2006/relationships/image" Target="/ppt/media/image26.png" Id="Reffde02403664d5c" /><Relationship Type="http://schemas.openxmlformats.org/officeDocument/2006/relationships/notesSlide" Target="/ppt/notesSlides/notesSlide18.xml" Id="Rff3c56b949504bf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167b962168485d" /><Relationship Type="http://schemas.openxmlformats.org/officeDocument/2006/relationships/image" Target="/ppt/media/image27.png" Id="R28b1707359154214" /><Relationship Type="http://schemas.openxmlformats.org/officeDocument/2006/relationships/notesSlide" Target="/ppt/notesSlides/notesSlide19.xml" Id="Rd60959c1a8e1436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03f5f56d304d41" /><Relationship Type="http://schemas.openxmlformats.org/officeDocument/2006/relationships/image" Target="/ppt/media/image28.png" Id="R968ed01ac23e40ac" /><Relationship Type="http://schemas.openxmlformats.org/officeDocument/2006/relationships/image" Target="/ppt/media/image29.png" Id="R3666bfdc574b4b85" /><Relationship Type="http://schemas.openxmlformats.org/officeDocument/2006/relationships/notesSlide" Target="/ppt/notesSlides/notesSlide20.xml" Id="Rb90833a383fb4d4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eaaeff55de4a5e" /><Relationship Type="http://schemas.openxmlformats.org/officeDocument/2006/relationships/image" Target="/ppt/media/image30.png" Id="Re35c4a961f6e4221" /><Relationship Type="http://schemas.openxmlformats.org/officeDocument/2006/relationships/notesSlide" Target="/ppt/notesSlides/notesSlide21.xml" Id="R7c1b3db09c5045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088AC4-AC91-4349-83FB-36AC7A52CD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35f37c2fd4f09"/>
          <a:stretch xmlns:a="http://schemas.openxmlformats.org/drawingml/2006/main"/>
        </p:blipFill>
        <p:spPr>
          <a:xfrm xmlns:a="http://schemas.openxmlformats.org/drawingml/2006/main">
            <a:off x="498247" y="285750"/>
            <a:ext cx="2756356" cy="1285875"/>
          </a:xfrm>
          <a:prstGeom xmlns:a="http://schemas.openxmlformats.org/drawingml/2006/main" prst="rect">
            <a:avLst/>
          </a:prstGeom>
        </p:spPr>
      </p:pic>
      <p:sp>
        <p:nvSpPr>
          <p:cNvPr id="2" name="Yapay zekâ tabanlı&#10;hafriyat araç&#10;ta">
            <a:extLst xmlns:a="http://schemas.openxmlformats.org/drawingml/2006/main">
              <a:ext uri="{FF2B5EF4-FFF2-40B4-BE49-F238E27FC236}">
                <a16:creationId xmlns:a16="http://schemas.microsoft.com/office/drawing/2014/main" id="{194D2145-F7DB-4F2F-8924-F1DDB8467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666875"/>
            <a:ext cx="7620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Yapay zekâ tabanlı</a:t>
            </a:r>
          </a:p>
          <a:p xmlns:a="http://schemas.openxmlformats.org/drawingml/2006/main">
            <a:pPr algn="l">
              <a:defRPr sz="3525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hafriyat araç</a:t>
            </a:r>
          </a:p>
          <a:p xmlns:a="http://schemas.openxmlformats.org/drawingml/2006/main">
            <a:pPr algn="l">
              <a:defRPr sz="3525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takip ve analiz sistemi</a:t>
            </a:r>
          </a:p>
        </p:txBody>
      </p:sp>
      <p:sp>
        <p:nvSpPr>
          <p:cNvPr id="3" name="Sahadan veriye, veriden yönetime">
            <a:extLst xmlns:a="http://schemas.openxmlformats.org/drawingml/2006/main">
              <a:ext uri="{FF2B5EF4-FFF2-40B4-BE49-F238E27FC236}">
                <a16:creationId xmlns:a16="http://schemas.microsoft.com/office/drawing/2014/main" id="{3200122C-B1D3-4235-B8D5-59DC8D608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048125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92D32"/>
                </a:solidFill>
                <a:latin typeface="Arial"/>
                <a:ea typeface="Arial"/>
                <a:cs typeface="Arial"/>
              </a:rPr>
              <a:t>Sahadan veriye, veriden yönetime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890030-1ADF-4C17-9AFA-DB1D8EB3B3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8793281e5c4959"/>
          <a:srcRect xmlns:a="http://schemas.openxmlformats.org/drawingml/2006/main" l="0" t="26491" r="0" b="264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4838700"/>
            <a:ext cx="8636000" cy="2286000"/>
          </a:xfrm>
          <a:prstGeom xmlns:a="http://schemas.openxmlformats.org/drawingml/2006/main" prst="rect">
            <a:avLst/>
          </a:prstGeom>
        </p:spPr>
      </p:pic>
      <p:sp>
        <p:nvSpPr>
          <p:cNvPr id="5" name="ÜRÜN VE SİSTEM KATALOĞU">
            <a:extLst xmlns:a="http://schemas.openxmlformats.org/drawingml/2006/main">
              <a:ext uri="{FF2B5EF4-FFF2-40B4-BE49-F238E27FC236}">
                <a16:creationId xmlns:a16="http://schemas.microsoft.com/office/drawing/2014/main" id="{6B4FFBD6-BE71-4372-9FE0-5789141DB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ÜRÜN VE SİSTEM KATALOĞU</a:t>
            </a:r>
          </a:p>
        </p:txBody>
      </p:sp>
    </p:spTree>
    <p:extLst>
      <p:ext uri="{BB962C8B-B14F-4D97-AF65-F5344CB8AC3E}">
        <p14:creationId xmlns:p14="http://schemas.microsoft.com/office/powerpoint/2010/main" val="10618041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3C237A-D434-4A82-9325-415F695C72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bf306d2544a6f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1 / STT TRAFİK">
            <a:extLst xmlns:a="http://schemas.openxmlformats.org/drawingml/2006/main">
              <a:ext uri="{FF2B5EF4-FFF2-40B4-BE49-F238E27FC236}">
                <a16:creationId xmlns:a16="http://schemas.microsoft.com/office/drawing/2014/main" id="{5EA3DA7D-F53F-41F4-ABA4-2C0393CC2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01 / STT TRAFİK</a:t>
            </a:r>
          </a:p>
        </p:txBody>
      </p:sp>
      <p:sp>
        <p:nvSpPr>
          <p:cNvPr id="3" name="Sahadaki her geçiş,&#10;anlamlı veri">
            <a:extLst xmlns:a="http://schemas.openxmlformats.org/drawingml/2006/main">
              <a:ext uri="{FF2B5EF4-FFF2-40B4-BE49-F238E27FC236}">
                <a16:creationId xmlns:a16="http://schemas.microsoft.com/office/drawing/2014/main" id="{ECFA1F1C-812F-4D22-B265-570D6FC40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Sahadaki her geçiş,</a:t>
            </a:r>
          </a:p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anlamlı veri</a:t>
            </a:r>
          </a:p>
        </p:txBody>
      </p:sp>
      <p:sp>
        <p:nvSpPr>
          <p:cNvPr id="4" name="Saha kameraları, yapay zekâ analizl">
            <a:extLst xmlns:a="http://schemas.openxmlformats.org/drawingml/2006/main">
              <a:ext uri="{FF2B5EF4-FFF2-40B4-BE49-F238E27FC236}">
                <a16:creationId xmlns:a16="http://schemas.microsoft.com/office/drawing/2014/main" id="{5FE003A7-D688-4C07-A319-AF920C3DA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Saha kameraları, yapay zekâ analizleri ve merkezi yönetim yazılımını ortak geçiş kaydında birleştiren entegre hafriyat araç izleme çözümü.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86351AEF-F420-43C5-AFF1-71F868B9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34511BAC-E57A-4E0D-ADAC-2628B459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Hareket hâlindeki araçların plakala">
            <a:extLst xmlns:a="http://schemas.openxmlformats.org/drawingml/2006/main">
              <a:ext uri="{FF2B5EF4-FFF2-40B4-BE49-F238E27FC236}">
                <a16:creationId xmlns:a16="http://schemas.microsoft.com/office/drawing/2014/main" id="{8D3515DC-48CC-4624-8B30-552ABA07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0"/>
            <a:ext cx="3762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Hareket hâlindeki araçların plakaları ile kasa, yük ve branda görüntüleri eşleştirilir. Saha ve/veya merkezde çalışan görüntü işleme bileşenleri; araç, yük ve olası dökülme riskini analiz ederek bilgileri tek merkezde toplar.</a:t>
            </a:r>
          </a:p>
        </p:txBody>
      </p:sp>
      <p:sp>
        <p:nvSpPr>
          <p:cNvPr id="8" name="TEK ÇÖZÜM, DÖRT YETENEK">
            <a:extLst xmlns:a="http://schemas.openxmlformats.org/drawingml/2006/main">
              <a:ext uri="{FF2B5EF4-FFF2-40B4-BE49-F238E27FC236}">
                <a16:creationId xmlns:a16="http://schemas.microsoft.com/office/drawing/2014/main" id="{7CC95704-C23F-48E1-8FEC-18C6CB2C6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6291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TEK ÇÖZÜM, DÖRT YETENEK</a:t>
            </a:r>
          </a:p>
        </p:txBody>
      </p:sp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CD906351-02E2-48D8-BEF9-9EA19C86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0768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Çok açılı araç görüntüleme">
            <a:extLst xmlns:a="http://schemas.openxmlformats.org/drawingml/2006/main">
              <a:ext uri="{FF2B5EF4-FFF2-40B4-BE49-F238E27FC236}">
                <a16:creationId xmlns:a16="http://schemas.microsoft.com/office/drawing/2014/main" id="{31806AEE-3FF7-426D-90FD-B17157A5A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76825"/>
            <a:ext cx="3438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Çok açılı araç görüntüleme</a:t>
            </a:r>
          </a:p>
        </p:txBody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75C5A18D-FB77-4716-B2B0-3D4D60DE7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486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Yük ve branda analizi">
            <a:extLst xmlns:a="http://schemas.openxmlformats.org/drawingml/2006/main">
              <a:ext uri="{FF2B5EF4-FFF2-40B4-BE49-F238E27FC236}">
                <a16:creationId xmlns:a16="http://schemas.microsoft.com/office/drawing/2014/main" id="{BDA93748-4C04-4F45-9EA6-FAABEF2AF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86400"/>
            <a:ext cx="3438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Yük ve branda analizi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432C7505-29BD-459B-97F2-11337B4F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89597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Geçişlerin birleştirilmesi">
            <a:extLst xmlns:a="http://schemas.openxmlformats.org/drawingml/2006/main">
              <a:ext uri="{FF2B5EF4-FFF2-40B4-BE49-F238E27FC236}">
                <a16:creationId xmlns:a16="http://schemas.microsoft.com/office/drawing/2014/main" id="{297BD222-6511-4BDE-BEFC-CDBC0959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895975"/>
            <a:ext cx="3438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Geçişlerin birleştirilmesi</a:t>
            </a:r>
          </a:p>
        </p:txBody>
      </p:sp>
      <p:sp>
        <p:nvSpPr>
          <p:cNvPr id="15" name="04">
            <a:extLst xmlns:a="http://schemas.openxmlformats.org/drawingml/2006/main">
              <a:ext uri="{FF2B5EF4-FFF2-40B4-BE49-F238E27FC236}">
                <a16:creationId xmlns:a16="http://schemas.microsoft.com/office/drawing/2014/main" id="{60C70C90-2500-4D78-A770-029E92BB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6" name="Web tabanlı merkezi yönetim">
            <a:extLst xmlns:a="http://schemas.openxmlformats.org/drawingml/2006/main">
              <a:ext uri="{FF2B5EF4-FFF2-40B4-BE49-F238E27FC236}">
                <a16:creationId xmlns:a16="http://schemas.microsoft.com/office/drawing/2014/main" id="{31C0A004-48F5-4034-B451-002D5B39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6305550"/>
            <a:ext cx="3438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Web tabanlı merkezi yönetim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2B8A0C-2317-4CC3-BDAF-5D1548788E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782b18209f4c1e"/>
          <a:srcRect xmlns:a="http://schemas.openxmlformats.org/drawingml/2006/main" l="0" t="10422" r="0" b="104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95825" y="2781300"/>
            <a:ext cx="3438525" cy="3629025"/>
          </a:xfrm>
          <a:prstGeom xmlns:a="http://schemas.openxmlformats.org/drawingml/2006/main" prst="rect">
            <a:avLst/>
          </a:prstGeom>
        </p:spPr>
      </p:pic>
      <p:sp>
        <p:nvSpPr>
          <p:cNvPr id="18" name="STT saha uygulaması">
            <a:extLst xmlns:a="http://schemas.openxmlformats.org/drawingml/2006/main">
              <a:ext uri="{FF2B5EF4-FFF2-40B4-BE49-F238E27FC236}">
                <a16:creationId xmlns:a16="http://schemas.microsoft.com/office/drawing/2014/main" id="{11DA4F01-F01B-4DF1-8FE6-9DD8DC8D0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6524625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saha uygulaması</a:t>
            </a:r>
          </a:p>
        </p:txBody>
      </p:sp>
    </p:spTree>
    <p:extLst>
      <p:ext uri="{BB962C8B-B14F-4D97-AF65-F5344CB8AC3E}">
        <p14:creationId xmlns:p14="http://schemas.microsoft.com/office/powerpoint/2010/main" val="6134004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87CD47-F73B-4F5F-90CA-1B4517FCB1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f3b2590f234b28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2 / SİSTEM İŞLEYIŞİ">
            <a:extLst xmlns:a="http://schemas.openxmlformats.org/drawingml/2006/main">
              <a:ext uri="{FF2B5EF4-FFF2-40B4-BE49-F238E27FC236}">
                <a16:creationId xmlns:a16="http://schemas.microsoft.com/office/drawing/2014/main" id="{16B4A154-6A1D-4FAB-995A-8E9B14A28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02 / SİSTEM İŞLEYIŞİ</a:t>
            </a:r>
          </a:p>
        </p:txBody>
      </p:sp>
      <p:sp>
        <p:nvSpPr>
          <p:cNvPr id="3" name="Uçtan Uca Veri Akışı">
            <a:extLst xmlns:a="http://schemas.openxmlformats.org/drawingml/2006/main">
              <a:ext uri="{FF2B5EF4-FFF2-40B4-BE49-F238E27FC236}">
                <a16:creationId xmlns:a16="http://schemas.microsoft.com/office/drawing/2014/main" id="{023E7DDA-17C1-4BA6-8641-27FACD8A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Uçtan Uca Veri Akışı</a:t>
            </a:r>
          </a:p>
        </p:txBody>
      </p:sp>
      <p:sp>
        <p:nvSpPr>
          <p:cNvPr id="4" name="Araç geçişi, kameralardan gelen gör">
            <a:extLst xmlns:a="http://schemas.openxmlformats.org/drawingml/2006/main">
              <a:ext uri="{FF2B5EF4-FFF2-40B4-BE49-F238E27FC236}">
                <a16:creationId xmlns:a16="http://schemas.microsoft.com/office/drawing/2014/main" id="{77F85D51-929C-406E-8B03-283339B9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Araç geçişi, kameralardan gelen görsellerin eşleştirilmesiyle başlar; sonuçlar merkezi yazılımın canlı akışına, arşivine ve raporlarına ulaşır.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BC436196-BC25-4F61-9326-41B4FF088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03">
            <a:extLst xmlns:a="http://schemas.openxmlformats.org/drawingml/2006/main">
              <a:ext uri="{FF2B5EF4-FFF2-40B4-BE49-F238E27FC236}">
                <a16:creationId xmlns:a16="http://schemas.microsoft.com/office/drawing/2014/main" id="{D189FD2A-88D8-471B-A653-91D7E25B1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D563D603-7171-41FD-9B36-EA18CF8C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813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GÖRÜNTÜ EDİNİMİ">
            <a:extLst xmlns:a="http://schemas.openxmlformats.org/drawingml/2006/main">
              <a:ext uri="{FF2B5EF4-FFF2-40B4-BE49-F238E27FC236}">
                <a16:creationId xmlns:a16="http://schemas.microsoft.com/office/drawing/2014/main" id="{DD6B189E-328A-427C-B87C-356C2C4E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781300"/>
            <a:ext cx="6800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GÖRÜNTÜ EDİNİMİ</a:t>
            </a:r>
          </a:p>
        </p:txBody>
      </p:sp>
      <p:sp>
        <p:nvSpPr>
          <p:cNvPr id="9" name="Çok Kanallı Analiz Kamerası; gerekt">
            <a:extLst xmlns:a="http://schemas.openxmlformats.org/drawingml/2006/main">
              <a:ext uri="{FF2B5EF4-FFF2-40B4-BE49-F238E27FC236}">
                <a16:creationId xmlns:a16="http://schemas.microsoft.com/office/drawing/2014/main" id="{1CE2B5BD-487D-4AFC-962D-D0C284CBA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095625"/>
            <a:ext cx="6800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Çok Kanallı Analiz Kamerası; gerektiğinde Plaka Tanıma Kamerası görüntüsü.</a:t>
            </a:r>
          </a:p>
        </p:txBody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AA74F28B-F312-42FD-9700-AC54E228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590925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PLAKA VE OLAY">
            <a:extLst xmlns:a="http://schemas.openxmlformats.org/drawingml/2006/main">
              <a:ext uri="{FF2B5EF4-FFF2-40B4-BE49-F238E27FC236}">
                <a16:creationId xmlns:a16="http://schemas.microsoft.com/office/drawing/2014/main" id="{DE089C63-6923-422B-8223-89982ABF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90925"/>
            <a:ext cx="6800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PLAKA VE OLAY</a:t>
            </a:r>
          </a:p>
        </p:txBody>
      </p:sp>
      <p:sp>
        <p:nvSpPr>
          <p:cNvPr id="12" name="Tarih-saat, kamera / nokta kodu, pl">
            <a:extLst xmlns:a="http://schemas.openxmlformats.org/drawingml/2006/main">
              <a:ext uri="{FF2B5EF4-FFF2-40B4-BE49-F238E27FC236}">
                <a16:creationId xmlns:a16="http://schemas.microsoft.com/office/drawing/2014/main" id="{EB700AFD-D2F8-497B-A80B-FA2AF0B0D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05250"/>
            <a:ext cx="6800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Tarih-saat, kamera / nokta kodu, plaka ve görüntülerle benzersiz geçiş kaydı.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65D7EFC1-8743-48E0-A59E-0A017E0C4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0055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YAPAY ZEKÂ">
            <a:extLst xmlns:a="http://schemas.openxmlformats.org/drawingml/2006/main">
              <a:ext uri="{FF2B5EF4-FFF2-40B4-BE49-F238E27FC236}">
                <a16:creationId xmlns:a16="http://schemas.microsoft.com/office/drawing/2014/main" id="{7F9D5778-5780-40BC-93D8-592D3F66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6800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YAPAY ZEKÂ</a:t>
            </a:r>
          </a:p>
        </p:txBody>
      </p:sp>
      <p:sp>
        <p:nvSpPr>
          <p:cNvPr id="15" name="Saha işlemcisi ve/veya merkezi GPU ">
            <a:extLst xmlns:a="http://schemas.openxmlformats.org/drawingml/2006/main">
              <a:ext uri="{FF2B5EF4-FFF2-40B4-BE49-F238E27FC236}">
                <a16:creationId xmlns:a16="http://schemas.microsoft.com/office/drawing/2014/main" id="{54D0C03F-035F-4471-8EB7-DBD23860F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714875"/>
            <a:ext cx="6800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Saha işlemcisi ve/veya merkezi GPU ile kasa, branda, doluluk, yük ve risk analizi.</a:t>
            </a:r>
          </a:p>
        </p:txBody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D8BC7DA8-3AEE-448C-8469-500FBFCE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10175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EŞLEŞTİRME">
            <a:extLst xmlns:a="http://schemas.openxmlformats.org/drawingml/2006/main">
              <a:ext uri="{FF2B5EF4-FFF2-40B4-BE49-F238E27FC236}">
                <a16:creationId xmlns:a16="http://schemas.microsoft.com/office/drawing/2014/main" id="{4F42FA84-22BC-49FE-939F-83C5ACBD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210175"/>
            <a:ext cx="6800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EŞLEŞTİRME</a:t>
            </a:r>
          </a:p>
        </p:txBody>
      </p:sp>
      <p:sp>
        <p:nvSpPr>
          <p:cNvPr id="18" name="Kanal görüntüleri ve plaka tanıma v">
            <a:extLst xmlns:a="http://schemas.openxmlformats.org/drawingml/2006/main">
              <a:ext uri="{FF2B5EF4-FFF2-40B4-BE49-F238E27FC236}">
                <a16:creationId xmlns:a16="http://schemas.microsoft.com/office/drawing/2014/main" id="{9D4D7C38-9CE4-4315-9F30-4BB6A50C9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524500"/>
            <a:ext cx="6800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Kanal görüntüleri ve plaka tanıma verisi aynı geçiş altında birleştirilir.</a:t>
            </a:r>
          </a:p>
        </p:txBody>
      </p:sp>
      <p:sp>
        <p:nvSpPr>
          <p:cNvPr id="19" name="05">
            <a:extLst xmlns:a="http://schemas.openxmlformats.org/drawingml/2006/main">
              <a:ext uri="{FF2B5EF4-FFF2-40B4-BE49-F238E27FC236}">
                <a16:creationId xmlns:a16="http://schemas.microsoft.com/office/drawing/2014/main" id="{0593E276-D167-4849-9DFB-6C08B39A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198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0" name="MERKEZİ YÖNETİM">
            <a:extLst xmlns:a="http://schemas.openxmlformats.org/drawingml/2006/main">
              <a:ext uri="{FF2B5EF4-FFF2-40B4-BE49-F238E27FC236}">
                <a16:creationId xmlns:a16="http://schemas.microsoft.com/office/drawing/2014/main" id="{5F80D28E-CA6A-495A-ACB9-021C6402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6019800"/>
            <a:ext cx="6800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MERKEZİ YÖNETİM</a:t>
            </a:r>
          </a:p>
        </p:txBody>
      </p:sp>
      <p:sp>
        <p:nvSpPr>
          <p:cNvPr id="21" name="Canlı izleme, arşiv araması, risk i">
            <a:extLst xmlns:a="http://schemas.openxmlformats.org/drawingml/2006/main">
              <a:ext uri="{FF2B5EF4-FFF2-40B4-BE49-F238E27FC236}">
                <a16:creationId xmlns:a16="http://schemas.microsoft.com/office/drawing/2014/main" id="{A7512989-B075-4BF8-B67A-C9C809EAB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6334125"/>
            <a:ext cx="6800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Canlı izleme, arşiv araması, risk inceleme, harita, istatistik ve yönetim.</a:t>
            </a:r>
          </a:p>
        </p:txBody>
      </p:sp>
    </p:spTree>
    <p:extLst>
      <p:ext uri="{BB962C8B-B14F-4D97-AF65-F5344CB8AC3E}">
        <p14:creationId xmlns:p14="http://schemas.microsoft.com/office/powerpoint/2010/main" val="4338946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7551A1-254F-4E8C-9A4A-33B26E208C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64fd65ae3f4f4b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3 / SAHA GÖRÜNTÜLERİ">
            <a:extLst xmlns:a="http://schemas.openxmlformats.org/drawingml/2006/main">
              <a:ext uri="{FF2B5EF4-FFF2-40B4-BE49-F238E27FC236}">
                <a16:creationId xmlns:a16="http://schemas.microsoft.com/office/drawing/2014/main" id="{C4DD918E-0E64-4743-AD2E-60A7A7296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03 / SAHA GÖRÜNTÜLERİ</a:t>
            </a:r>
          </a:p>
        </p:txBody>
      </p:sp>
      <p:sp>
        <p:nvSpPr>
          <p:cNvPr id="3" name="Araç, Kasa ve Yük Aynı Karede">
            <a:extLst xmlns:a="http://schemas.openxmlformats.org/drawingml/2006/main">
              <a:ext uri="{FF2B5EF4-FFF2-40B4-BE49-F238E27FC236}">
                <a16:creationId xmlns:a16="http://schemas.microsoft.com/office/drawing/2014/main" id="{88368671-2B30-4A0B-8F26-C46AC192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Araç, Kasa ve Yük Aynı Karede</a:t>
            </a:r>
          </a:p>
        </p:txBody>
      </p:sp>
      <p:sp>
        <p:nvSpPr>
          <p:cNvPr id="4" name="Saha görüntüleri açık yük, kapalı b">
            <a:extLst xmlns:a="http://schemas.openxmlformats.org/drawingml/2006/main">
              <a:ext uri="{FF2B5EF4-FFF2-40B4-BE49-F238E27FC236}">
                <a16:creationId xmlns:a16="http://schemas.microsoft.com/office/drawing/2014/main" id="{FC0ADCE4-CA21-420D-AF13-FD2A54626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Saha görüntüleri açık yük, kapalı branda ve ön plaka incelemesini destekler. Geniş açı, hafriyat kasasının üstten incelenmesine olanak tanır.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F6349228-5601-464E-8C62-C9747301E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04">
            <a:extLst xmlns:a="http://schemas.openxmlformats.org/drawingml/2006/main">
              <a:ext uri="{FF2B5EF4-FFF2-40B4-BE49-F238E27FC236}">
                <a16:creationId xmlns:a16="http://schemas.microsoft.com/office/drawing/2014/main" id="{C3637DED-372C-42DC-B452-DD3C090F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8B31A-BE95-4A0D-BD6A-34DBB60451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c4451709d24bf0"/>
          <a:srcRect xmlns:a="http://schemas.openxmlformats.org/drawingml/2006/main" l="0" t="16214" r="0" b="162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" y="2733675"/>
            <a:ext cx="7639050" cy="2905125"/>
          </a:xfrm>
          <a:prstGeom xmlns:a="http://schemas.openxmlformats.org/drawingml/2006/main" prst="rect">
            <a:avLst/>
          </a:prstGeom>
        </p:spPr>
      </p:pic>
      <p:sp>
        <p:nvSpPr>
          <p:cNvPr id="8" name="Temsili hafriyat aracı görüntüsü">
            <a:extLst xmlns:a="http://schemas.openxmlformats.org/drawingml/2006/main">
              <a:ext uri="{FF2B5EF4-FFF2-40B4-BE49-F238E27FC236}">
                <a16:creationId xmlns:a16="http://schemas.microsoft.com/office/drawing/2014/main" id="{0A09FB99-85DC-4EBE-969E-AD2A2F85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340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Temsili hafriyat aracı görüntüsü</a:t>
            </a:r>
          </a:p>
        </p:txBody>
      </p:sp>
      <p:sp>
        <p:nvSpPr>
          <p:cNvPr id="9" name="Geniş açılı kasa ve yük görüntüsü&#10;B">
            <a:extLst xmlns:a="http://schemas.openxmlformats.org/drawingml/2006/main">
              <a:ext uri="{FF2B5EF4-FFF2-40B4-BE49-F238E27FC236}">
                <a16:creationId xmlns:a16="http://schemas.microsoft.com/office/drawing/2014/main" id="{0C8BD6DF-70C3-4BA0-9D84-627673D6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43625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Geniş açılı kasa ve yük görüntüsü</a:t>
            </a:r>
          </a:p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Branda kapalı, örtülü veya boş kasa</a:t>
            </a:r>
          </a:p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Ön plaka karesi</a:t>
            </a:r>
          </a:p>
        </p:txBody>
      </p:sp>
    </p:spTree>
    <p:extLst>
      <p:ext uri="{BB962C8B-B14F-4D97-AF65-F5344CB8AC3E}">
        <p14:creationId xmlns:p14="http://schemas.microsoft.com/office/powerpoint/2010/main" val="380808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02A3B4-A398-418F-9B46-EC1CA2ABE3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2c8a2a825e4d68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4 / ÇOK KANALLI ANALİZ KAMERASI">
            <a:extLst xmlns:a="http://schemas.openxmlformats.org/drawingml/2006/main">
              <a:ext uri="{FF2B5EF4-FFF2-40B4-BE49-F238E27FC236}">
                <a16:creationId xmlns:a16="http://schemas.microsoft.com/office/drawing/2014/main" id="{7F4ACED9-1406-4522-93DF-299E70E4D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04 / ÇOK KANALLI ANALİZ KAMERASI</a:t>
            </a:r>
          </a:p>
        </p:txBody>
      </p:sp>
      <p:sp>
        <p:nvSpPr>
          <p:cNvPr id="3" name="Tek Gövdede Çoklu Optik Kanal">
            <a:extLst xmlns:a="http://schemas.openxmlformats.org/drawingml/2006/main">
              <a:ext uri="{FF2B5EF4-FFF2-40B4-BE49-F238E27FC236}">
                <a16:creationId xmlns:a16="http://schemas.microsoft.com/office/drawing/2014/main" id="{1CC72AC4-0807-46EE-AE82-607B5FE51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Tek Gövdede Çoklu Optik Kanal</a:t>
            </a:r>
          </a:p>
        </p:txBody>
      </p:sp>
      <p:sp>
        <p:nvSpPr>
          <p:cNvPr id="4" name="Çok Kanallı Analiz Kamerası: izleme">
            <a:extLst xmlns:a="http://schemas.openxmlformats.org/drawingml/2006/main">
              <a:ext uri="{FF2B5EF4-FFF2-40B4-BE49-F238E27FC236}">
                <a16:creationId xmlns:a16="http://schemas.microsoft.com/office/drawing/2014/main" id="{F4364560-7D08-43E2-A02B-5041E53C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Çok Kanallı Analiz Kamerası: izleme geometrisi ve teknik özellikler.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B5988353-A3B3-4EAB-90B5-65ED875ED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05">
            <a:extLst xmlns:a="http://schemas.openxmlformats.org/drawingml/2006/main">
              <a:ext uri="{FF2B5EF4-FFF2-40B4-BE49-F238E27FC236}">
                <a16:creationId xmlns:a16="http://schemas.microsoft.com/office/drawing/2014/main" id="{6E19254A-B4A5-4860-9BFF-F782F56B4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İZLEME VE KURULUM">
            <a:extLst xmlns:a="http://schemas.openxmlformats.org/drawingml/2006/main">
              <a:ext uri="{FF2B5EF4-FFF2-40B4-BE49-F238E27FC236}">
                <a16:creationId xmlns:a16="http://schemas.microsoft.com/office/drawing/2014/main" id="{34FED606-F3BF-47E1-943A-6F7D916E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52725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İZLEME VE KURULUM</a:t>
            </a:r>
          </a:p>
        </p:txBody>
      </p:sp>
      <p:sp>
        <p:nvSpPr>
          <p:cNvPr id="8" name="Dar açı / plaka, orta mesafe, geniş">
            <a:extLst xmlns:a="http://schemas.openxmlformats.org/drawingml/2006/main">
              <a:ext uri="{FF2B5EF4-FFF2-40B4-BE49-F238E27FC236}">
                <a16:creationId xmlns:a16="http://schemas.microsoft.com/office/drawing/2014/main" id="{A2D7B696-7712-48CC-9C84-A451FE6A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0"/>
            <a:ext cx="35242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Dar açı / plaka, orta mesafe, geniş açı / kasa ve yük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Örnek kurulum: Orta refüjde tek analiz kamerası, 3 şerit, 6 m montaj yüksekliği ve 15 m ileri görüş. Bu geometri, saha ölçümü ve lens seçimiyle doğrulanır.</a:t>
            </a:r>
          </a:p>
        </p:txBody>
      </p:sp>
      <p:sp>
        <p:nvSpPr>
          <p:cNvPr id="9" name="Teknik değerler şartname hedeflerid">
            <a:extLst xmlns:a="http://schemas.openxmlformats.org/drawingml/2006/main">
              <a:ext uri="{FF2B5EF4-FFF2-40B4-BE49-F238E27FC236}">
                <a16:creationId xmlns:a16="http://schemas.microsoft.com/office/drawing/2014/main" id="{52EA8A1D-9D94-46A7-B751-AC664155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817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Teknik değerler şartname hedefleridir</a:t>
            </a:r>
          </a:p>
        </p:txBody>
      </p:sp>
      <p:sp>
        <p:nvSpPr>
          <p:cNvPr id="10" name="TEKNİK ÖZELLİKLER">
            <a:extLst xmlns:a="http://schemas.openxmlformats.org/drawingml/2006/main">
              <a:ext uri="{FF2B5EF4-FFF2-40B4-BE49-F238E27FC236}">
                <a16:creationId xmlns:a16="http://schemas.microsoft.com/office/drawing/2014/main" id="{E42A82E6-1732-4B9D-8439-172BB722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752725"/>
            <a:ext cx="3800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TEKNİK ÖZELLİKLER</a:t>
            </a:r>
          </a:p>
        </p:txBody>
      </p:sp>
      <p:graphicFrame>
        <p:nvGraphicFrame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2FEE02-1792-40BE-ABE6-1659590C18A5}"/>
              </a:ext>
            </a:extLst>
          </p:cNvPr>
          <p:cNvGraphicFramePr/>
          <p:nvPr/>
        </p:nvGraphicFramePr>
        <p:xfrm>
          <a:off xmlns:a="http://schemas.openxmlformats.org/drawingml/2006/main" x="4333875" y="3143250"/>
          <a:ext xmlns:a="http://schemas.openxmlformats.org/drawingml/2006/main" cx="3800475" cy="32099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68171"/>
                <a:gridCol w="2432304"/>
              </a:tblGrid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Optik kanal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3 ayrı sensör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Çözünürlük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Her kanalda ≥1920 × 1080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Kare hızı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25 fps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Video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H.265 / H.264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Gece görüş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Dahili IR, ≥100 m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Görüntü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WDR / BLC / HLC / 3D DNR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Koruma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IP67 ve IK10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Entegrasyon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RTSP, ONVIF / IP video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Not: 6 m / 15 m / üç şerit anlatımı">
            <a:extLst xmlns:a="http://schemas.openxmlformats.org/drawingml/2006/main">
              <a:ext uri="{FF2B5EF4-FFF2-40B4-BE49-F238E27FC236}">
                <a16:creationId xmlns:a16="http://schemas.microsoft.com/office/drawing/2014/main" id="{E16533E5-BDAA-4781-86EF-C6E299A32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743700"/>
            <a:ext cx="7639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Not: 6 m / 15 m / üç şerit anlatımı istenen örnek kurulum geometrisidir; gerçek görüş performansı yerleşim, lens ve sahadaki doğrulama ile kesinleştirilir.</a:t>
            </a:r>
          </a:p>
        </p:txBody>
      </p:sp>
    </p:spTree>
    <p:extLst>
      <p:ext uri="{BB962C8B-B14F-4D97-AF65-F5344CB8AC3E}">
        <p14:creationId xmlns:p14="http://schemas.microsoft.com/office/powerpoint/2010/main" val="13860691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61BEF4-EB23-4B6D-8A1D-6637E78E38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bcfe5fe8eb4e9e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5 / AKILLI TRAFİK VE PLAKA TANIMA ">
            <a:extLst xmlns:a="http://schemas.openxmlformats.org/drawingml/2006/main">
              <a:ext uri="{FF2B5EF4-FFF2-40B4-BE49-F238E27FC236}">
                <a16:creationId xmlns:a16="http://schemas.microsoft.com/office/drawing/2014/main" id="{4EB9D065-6C3C-4EF9-A500-AD412902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05 / AKILLI TRAFİK VE PLAKA TANIMA KAMERASI</a:t>
            </a:r>
          </a:p>
        </p:txBody>
      </p:sp>
      <p:sp>
        <p:nvSpPr>
          <p:cNvPr id="3" name="Yüksek Çözünürlükle Akıllı Trafik T">
            <a:extLst xmlns:a="http://schemas.openxmlformats.org/drawingml/2006/main">
              <a:ext uri="{FF2B5EF4-FFF2-40B4-BE49-F238E27FC236}">
                <a16:creationId xmlns:a16="http://schemas.microsoft.com/office/drawing/2014/main" id="{C4E63D3A-8D85-41C8-9273-9343E5D3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Yüksek Çözünürlükle Akıllı Trafik Takibi</a:t>
            </a:r>
          </a:p>
        </p:txBody>
      </p:sp>
      <p:sp>
        <p:nvSpPr>
          <p:cNvPr id="4" name="Akıllı Trafik ve Plaka Tanıma Kamer">
            <a:extLst xmlns:a="http://schemas.openxmlformats.org/drawingml/2006/main">
              <a:ext uri="{FF2B5EF4-FFF2-40B4-BE49-F238E27FC236}">
                <a16:creationId xmlns:a16="http://schemas.microsoft.com/office/drawing/2014/main" id="{8FE11E57-45CA-465E-B209-62941E205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Akıllı Trafik ve Plaka Tanıma Kamerası: izleme geometrisi ve teknik özellikler.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2FCE7F50-3483-4D62-8A53-CC7DD3CB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06">
            <a:extLst xmlns:a="http://schemas.openxmlformats.org/drawingml/2006/main">
              <a:ext uri="{FF2B5EF4-FFF2-40B4-BE49-F238E27FC236}">
                <a16:creationId xmlns:a16="http://schemas.microsoft.com/office/drawing/2014/main" id="{CDEF5F59-6F18-4553-872D-0422E02C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İZLEME VE KURULUM">
            <a:extLst xmlns:a="http://schemas.openxmlformats.org/drawingml/2006/main">
              <a:ext uri="{FF2B5EF4-FFF2-40B4-BE49-F238E27FC236}">
                <a16:creationId xmlns:a16="http://schemas.microsoft.com/office/drawing/2014/main" id="{98816C70-A217-4063-87F2-BF5107D4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52725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İZLEME VE KURULUM</a:t>
            </a:r>
          </a:p>
        </p:txBody>
      </p:sp>
      <p:sp>
        <p:nvSpPr>
          <p:cNvPr id="8" name="Plaka tanıma, araç tipi ve renk ana">
            <a:extLst xmlns:a="http://schemas.openxmlformats.org/drawingml/2006/main">
              <a:ext uri="{FF2B5EF4-FFF2-40B4-BE49-F238E27FC236}">
                <a16:creationId xmlns:a16="http://schemas.microsoft.com/office/drawing/2014/main" id="{D519B57A-247B-4906-BA69-AAA51126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0"/>
            <a:ext cx="35242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Plaka tanıma, araç tipi ve renk analizi, trafik akışı / olay tespiti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Örnek kurulum: 2 şerit izleme; 10–50 mm motorize değişken odaklı lens ile görüş alanı ayarı. Montaj konumu ve lens ayarı, saha geometrisine göre belirlenir.</a:t>
            </a:r>
          </a:p>
        </p:txBody>
      </p:sp>
      <p:sp>
        <p:nvSpPr>
          <p:cNvPr id="9" name="Teknik değerler şartname hedeflerid">
            <a:extLst xmlns:a="http://schemas.openxmlformats.org/drawingml/2006/main">
              <a:ext uri="{FF2B5EF4-FFF2-40B4-BE49-F238E27FC236}">
                <a16:creationId xmlns:a16="http://schemas.microsoft.com/office/drawing/2014/main" id="{95D497BF-3951-421D-AE1C-65055C592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817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Teknik değerler şartname hedefleridir</a:t>
            </a:r>
          </a:p>
        </p:txBody>
      </p:sp>
      <p:sp>
        <p:nvSpPr>
          <p:cNvPr id="10" name="TEKNİK ÖZELLİKLER">
            <a:extLst xmlns:a="http://schemas.openxmlformats.org/drawingml/2006/main">
              <a:ext uri="{FF2B5EF4-FFF2-40B4-BE49-F238E27FC236}">
                <a16:creationId xmlns:a16="http://schemas.microsoft.com/office/drawing/2014/main" id="{7BA82D99-FBE7-488C-876D-3E49138A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752725"/>
            <a:ext cx="3800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TEKNİK ÖZELLİKLER</a:t>
            </a:r>
          </a:p>
        </p:txBody>
      </p:sp>
      <p:graphicFrame>
        <p:nvGraphicFrame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CFA095-88DC-4043-BCFF-9CD6E6DA3009}"/>
              </a:ext>
            </a:extLst>
          </p:cNvPr>
          <p:cNvGraphicFramePr/>
          <p:nvPr/>
        </p:nvGraphicFramePr>
        <p:xfrm>
          <a:off xmlns:a="http://schemas.openxmlformats.org/drawingml/2006/main" x="4333875" y="3143250"/>
          <a:ext xmlns:a="http://schemas.openxmlformats.org/drawingml/2006/main" cx="3800475" cy="32099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68171"/>
                <a:gridCol w="2432304"/>
              </a:tblGrid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Optik kanal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Tek sensör / 1/1.8″ CMOS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Çözünürlük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4 MP / 2688 × 1520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Kare hızı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25 fps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Video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H.265 / H.264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Gece görüş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Dahili IR / 30 m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Görüntü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WDR / BLC / HLC / 3D DNR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Koruma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IP67 / IK10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01241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Entegrasyon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SDK / API / Gigabit Ethernet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Not: Şerit kapsamı 2 şerittir. Dahi">
            <a:extLst xmlns:a="http://schemas.openxmlformats.org/drawingml/2006/main">
              <a:ext uri="{FF2B5EF4-FFF2-40B4-BE49-F238E27FC236}">
                <a16:creationId xmlns:a16="http://schemas.microsoft.com/office/drawing/2014/main" id="{AF2964F9-6483-4B95-A66E-C1D152D1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743700"/>
            <a:ext cx="7639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Not: Şerit kapsamı 2 şerittir. Dahili IR aydınlatma mesafesi 30 m olup plaka okuma performansı; montaj konumu, lens ayarı, araç hızı ve ışık koşullarına bağlıdır. Kurulum geometrisi saha doğrulamasıyla kesinleştirilir.</a:t>
            </a:r>
          </a:p>
        </p:txBody>
      </p:sp>
    </p:spTree>
    <p:extLst>
      <p:ext uri="{BB962C8B-B14F-4D97-AF65-F5344CB8AC3E}">
        <p14:creationId xmlns:p14="http://schemas.microsoft.com/office/powerpoint/2010/main" val="4213820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FC96CE-23F7-4F2B-9F60-5AF6883E03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789b5f1f104391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5 / SAHA İŞLEMCİSİ, TİP-1">
            <a:extLst xmlns:a="http://schemas.openxmlformats.org/drawingml/2006/main">
              <a:ext uri="{FF2B5EF4-FFF2-40B4-BE49-F238E27FC236}">
                <a16:creationId xmlns:a16="http://schemas.microsoft.com/office/drawing/2014/main" id="{456CA253-44A7-41C7-8E69-75835083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05 / SAHA İŞLEMCİSİ, TİP-1</a:t>
            </a:r>
          </a:p>
        </p:txBody>
      </p:sp>
      <p:sp>
        <p:nvSpPr>
          <p:cNvPr id="3" name="Uç Bilişim ile Güvenilir Analiz">
            <a:extLst xmlns:a="http://schemas.openxmlformats.org/drawingml/2006/main">
              <a:ext uri="{FF2B5EF4-FFF2-40B4-BE49-F238E27FC236}">
                <a16:creationId xmlns:a16="http://schemas.microsoft.com/office/drawing/2014/main" id="{657A8DC1-BF8A-4E1F-B431-E0EC4ABA6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Uç Bilişim ile Güvenilir Analiz</a:t>
            </a:r>
          </a:p>
        </p:txBody>
      </p:sp>
      <p:sp>
        <p:nvSpPr>
          <p:cNvPr id="4" name="STT Tip-1: Görüntü İşleme Ünitesi k">
            <a:extLst xmlns:a="http://schemas.openxmlformats.org/drawingml/2006/main">
              <a:ext uri="{FF2B5EF4-FFF2-40B4-BE49-F238E27FC236}">
                <a16:creationId xmlns:a16="http://schemas.microsoft.com/office/drawing/2014/main" id="{C62853E5-7AC8-4BA5-9EBD-D0BC7135A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Tip-1: Görüntü İşleme Ünitesi kamera akışlarını sahada işler; analiz sonuçlarını merkezî GPU ve web yönetimine aktarır.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02B4237E-7E14-4775-A81F-1A8BCABF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07">
            <a:extLst xmlns:a="http://schemas.openxmlformats.org/drawingml/2006/main">
              <a:ext uri="{FF2B5EF4-FFF2-40B4-BE49-F238E27FC236}">
                <a16:creationId xmlns:a16="http://schemas.microsoft.com/office/drawing/2014/main" id="{52D42CB0-AF34-4819-BF0F-50FFCCA26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GÖRÜNTÜ İŞLEME ÜNİTESİ">
            <a:extLst xmlns:a="http://schemas.openxmlformats.org/drawingml/2006/main">
              <a:ext uri="{FF2B5EF4-FFF2-40B4-BE49-F238E27FC236}">
                <a16:creationId xmlns:a16="http://schemas.microsoft.com/office/drawing/2014/main" id="{CB00F04F-1664-42CD-A040-8410C09D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52725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GÖRÜNTÜ İŞLEME ÜNİTESİ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556E11-C7E5-4F0B-9C98-21AD1ED26468}"/>
              </a:ext>
            </a:extLst>
          </p:cNvPr>
          <p:cNvGraphicFramePr/>
          <p:nvPr/>
        </p:nvGraphicFramePr>
        <p:xfrm>
          <a:off xmlns:a="http://schemas.openxmlformats.org/drawingml/2006/main" x="495300" y="3171825"/>
          <a:ext xmlns:a="http://schemas.openxmlformats.org/drawingml/2006/main" cx="3914775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09319"/>
                <a:gridCol w="2505456"/>
              </a:tblGrid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İşlemci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8 çekirdek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Bellek / SSD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16 GB RAM / 256 GB SSD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AI hızlandırıcı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GPU, NPU veya eşdeğeri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Kamera bağlantısı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4 kameraya kadar destek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Haberleşme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2 Gigabit Ethernet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İşletim sistemi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Linux tabanlı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İşletme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Endüstriyel 7/24 çalışma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E188FE-EE1C-4184-B1A2-8B4B6AB0E6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b8b61f36e64dd5"/>
          <a:stretch xmlns:a="http://schemas.openxmlformats.org/drawingml/2006/main"/>
        </p:blipFill>
        <p:spPr>
          <a:xfrm xmlns:a="http://schemas.openxmlformats.org/drawingml/2006/main">
            <a:off x="4700588" y="2667000"/>
            <a:ext cx="3429000" cy="1714500"/>
          </a:xfrm>
          <a:prstGeom xmlns:a="http://schemas.openxmlformats.org/drawingml/2006/main" prst="rect">
            <a:avLst/>
          </a:prstGeom>
        </p:spPr>
      </p:pic>
      <p:sp>
        <p:nvSpPr>
          <p:cNvPr id="10" name="Temsili işlemci ve sunucu görseli">
            <a:extLst xmlns:a="http://schemas.openxmlformats.org/drawingml/2006/main">
              <a:ext uri="{FF2B5EF4-FFF2-40B4-BE49-F238E27FC236}">
                <a16:creationId xmlns:a16="http://schemas.microsoft.com/office/drawing/2014/main" id="{31725920-F0F5-46BD-B540-1F8B0083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429125"/>
            <a:ext cx="3438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Temsili işlemci ve sunucu görseli</a:t>
            </a:r>
          </a:p>
        </p:txBody>
      </p:sp>
      <p:sp>
        <p:nvSpPr>
          <p:cNvPr id="11" name="Destekleyici plaka tanıma kamerası:">
            <a:extLst xmlns:a="http://schemas.openxmlformats.org/drawingml/2006/main">
              <a:ext uri="{FF2B5EF4-FFF2-40B4-BE49-F238E27FC236}">
                <a16:creationId xmlns:a16="http://schemas.microsoft.com/office/drawing/2014/main" id="{A5A7EFD8-4966-4455-B555-11A6B1BF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905375"/>
            <a:ext cx="34385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Destekleyici plaka tanıma kamerası: ≥4 MP (2688 × 1520), ≥2 şerit, motorize lens, ≥30 m IR, API / SDK ve ONVIF.</a:t>
            </a:r>
          </a:p>
        </p:txBody>
      </p:sp>
      <p:sp>
        <p:nvSpPr>
          <p:cNvPr id="12" name="Plaka Tanıma Kamerası için Intel Co">
            <a:extLst xmlns:a="http://schemas.openxmlformats.org/drawingml/2006/main">
              <a:ext uri="{FF2B5EF4-FFF2-40B4-BE49-F238E27FC236}">
                <a16:creationId xmlns:a16="http://schemas.microsoft.com/office/drawing/2014/main" id="{6F4BFC89-3172-49DB-9B27-DAFC173FC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819775"/>
            <a:ext cx="34385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Plaka Tanıma Kamerası için Intel Core i3 düzeyi işlemci, 16 GB RAM, 128 GB SSD, Linux tabanlı altyapı ve uzaktan güncelleme desteği.</a:t>
            </a:r>
          </a:p>
        </p:txBody>
      </p:sp>
      <p:sp>
        <p:nvSpPr>
          <p:cNvPr id="13" name="Ağ kesintisinde yerel tamponlama; b">
            <a:extLst xmlns:a="http://schemas.openxmlformats.org/drawingml/2006/main">
              <a:ext uri="{FF2B5EF4-FFF2-40B4-BE49-F238E27FC236}">
                <a16:creationId xmlns:a16="http://schemas.microsoft.com/office/drawing/2014/main" id="{34C588B6-C227-4BB0-870E-8D2AB114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772275"/>
            <a:ext cx="7639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Ağ kesintisinde yerel tamponlama; bağlantı geldiğinde merkeze aktarım. Uzaktan güncelleme ve yeniden başlatmada otomatik servis açılışı.</a:t>
            </a:r>
          </a:p>
        </p:txBody>
      </p:sp>
    </p:spTree>
    <p:extLst>
      <p:ext uri="{BB962C8B-B14F-4D97-AF65-F5344CB8AC3E}">
        <p14:creationId xmlns:p14="http://schemas.microsoft.com/office/powerpoint/2010/main" val="10332162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CBEEDF-04F3-45AE-B263-A1B2B9345B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228257e7564aa5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5 / SAHA İŞLEMCİSİ, TİP-2">
            <a:extLst xmlns:a="http://schemas.openxmlformats.org/drawingml/2006/main">
              <a:ext uri="{FF2B5EF4-FFF2-40B4-BE49-F238E27FC236}">
                <a16:creationId xmlns:a16="http://schemas.microsoft.com/office/drawing/2014/main" id="{0CDF6EAC-5148-4B54-A109-F2CCC80CD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05 / SAHA İŞLEMCİSİ, TİP-2</a:t>
            </a:r>
          </a:p>
        </p:txBody>
      </p:sp>
      <p:sp>
        <p:nvSpPr>
          <p:cNvPr id="3" name="Uç Bilişim ile Güvenilir Analiz">
            <a:extLst xmlns:a="http://schemas.openxmlformats.org/drawingml/2006/main">
              <a:ext uri="{FF2B5EF4-FFF2-40B4-BE49-F238E27FC236}">
                <a16:creationId xmlns:a16="http://schemas.microsoft.com/office/drawing/2014/main" id="{302B493D-5936-42AA-BCD9-E275EB02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Uç Bilişim ile Güvenilir Analiz</a:t>
            </a:r>
          </a:p>
        </p:txBody>
      </p:sp>
      <p:sp>
        <p:nvSpPr>
          <p:cNvPr id="4" name="STT Tip-2: Görüntü İşleme Ünitesi k">
            <a:extLst xmlns:a="http://schemas.openxmlformats.org/drawingml/2006/main">
              <a:ext uri="{FF2B5EF4-FFF2-40B4-BE49-F238E27FC236}">
                <a16:creationId xmlns:a16="http://schemas.microsoft.com/office/drawing/2014/main" id="{C9EEC185-FCFF-41A9-9F30-489BDDEE1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Tip-2: Görüntü İşleme Ünitesi kamera akışlarını sahada işler; analiz sonuçlarını merkezî GPU ve web yönetimine aktarır.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03C3EE1D-2D10-413A-ACFD-BCD5A3A68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08">
            <a:extLst xmlns:a="http://schemas.openxmlformats.org/drawingml/2006/main">
              <a:ext uri="{FF2B5EF4-FFF2-40B4-BE49-F238E27FC236}">
                <a16:creationId xmlns:a16="http://schemas.microsoft.com/office/drawing/2014/main" id="{02D773C7-CC88-40FD-8132-2E1BDD7B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GÖRÜNTÜ İŞLEME ÜNİTESİ">
            <a:extLst xmlns:a="http://schemas.openxmlformats.org/drawingml/2006/main">
              <a:ext uri="{FF2B5EF4-FFF2-40B4-BE49-F238E27FC236}">
                <a16:creationId xmlns:a16="http://schemas.microsoft.com/office/drawing/2014/main" id="{066B8D1B-A51A-42D2-8BF5-E32910F2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52725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GÖRÜNTÜ İŞLEME ÜNİTESİ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BA4BD4-5B5E-4E4F-9364-0E77DDFA4B28}"/>
              </a:ext>
            </a:extLst>
          </p:cNvPr>
          <p:cNvGraphicFramePr/>
          <p:nvPr/>
        </p:nvGraphicFramePr>
        <p:xfrm>
          <a:off xmlns:a="http://schemas.openxmlformats.org/drawingml/2006/main" x="495300" y="3171825"/>
          <a:ext xmlns:a="http://schemas.openxmlformats.org/drawingml/2006/main" cx="3914775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09319"/>
                <a:gridCol w="2505456"/>
              </a:tblGrid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İşlemci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8 çekirdek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Bellek / SSD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16 GB RAM / 256 GB SSD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AI hızlandırıcı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GPU, NPU veya eşdeğeri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Kamera bağlantısı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4 kamerayı destekler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Haberleşme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2 Gigabit Ethernet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İşletim sistemi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Linux tabanlı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422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İşletme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Endüstriyel 7/24 çalışma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PLAKA TANIMA KAMERASI">
            <a:extLst xmlns:a="http://schemas.openxmlformats.org/drawingml/2006/main">
              <a:ext uri="{FF2B5EF4-FFF2-40B4-BE49-F238E27FC236}">
                <a16:creationId xmlns:a16="http://schemas.microsoft.com/office/drawing/2014/main" id="{6D252CB6-53E4-4360-A118-F72EF59C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762250"/>
            <a:ext cx="34385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PLAKA TANIMA KAMERASI</a:t>
            </a:r>
          </a:p>
        </p:txBody>
      </p:sp>
      <p:sp>
        <p:nvSpPr>
          <p:cNvPr id="10" name="Destekleyici plaka tanıma kamerası:">
            <a:extLst xmlns:a="http://schemas.openxmlformats.org/drawingml/2006/main">
              <a:ext uri="{FF2B5EF4-FFF2-40B4-BE49-F238E27FC236}">
                <a16:creationId xmlns:a16="http://schemas.microsoft.com/office/drawing/2014/main" id="{F25DE840-0795-48B9-86AD-CA470E74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352800"/>
            <a:ext cx="3438525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Destekleyici plaka tanıma kamerası: 4 MP (2688 × 1520), 2 şerit, motorize lens, 30 m IR, API / SDK ve ONVIF.</a:t>
            </a:r>
          </a:p>
        </p:txBody>
      </p:sp>
      <p:sp>
        <p:nvSpPr>
          <p:cNvPr id="11" name="SAHA İŞLEM ÜNİTESİ">
            <a:extLst xmlns:a="http://schemas.openxmlformats.org/drawingml/2006/main">
              <a:ext uri="{FF2B5EF4-FFF2-40B4-BE49-F238E27FC236}">
                <a16:creationId xmlns:a16="http://schemas.microsoft.com/office/drawing/2014/main" id="{72B810F9-38C2-4C31-86B7-BCB1E5F1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895850"/>
            <a:ext cx="34385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SAHA İŞLEM ÜNİTESİ</a:t>
            </a:r>
          </a:p>
        </p:txBody>
      </p:sp>
      <p:sp>
        <p:nvSpPr>
          <p:cNvPr id="12" name="Plaka Tanıma Kamerası için Intel Co">
            <a:extLst xmlns:a="http://schemas.openxmlformats.org/drawingml/2006/main">
              <a:ext uri="{FF2B5EF4-FFF2-40B4-BE49-F238E27FC236}">
                <a16:creationId xmlns:a16="http://schemas.microsoft.com/office/drawing/2014/main" id="{4A193734-F2C6-4DA2-8BA1-FA85E202E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429250"/>
            <a:ext cx="34385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Plaka Tanıma Kamerası için Intel Core i3 düzeyi işlemci, 16 GB RAM, 128 GB SSD, Linux tabanlı altyapı ve uzaktan güncelleme desteği.</a:t>
            </a:r>
          </a:p>
        </p:txBody>
      </p:sp>
      <p:sp>
        <p:nvSpPr>
          <p:cNvPr id="13" name="Ağ kesintisinde yerel tamponlama; b">
            <a:extLst xmlns:a="http://schemas.openxmlformats.org/drawingml/2006/main">
              <a:ext uri="{FF2B5EF4-FFF2-40B4-BE49-F238E27FC236}">
                <a16:creationId xmlns:a16="http://schemas.microsoft.com/office/drawing/2014/main" id="{5E583083-823B-4844-8B17-B162B03D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772275"/>
            <a:ext cx="7639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Ağ kesintisinde yerel tamponlama; bağlantı geldiğinde merkeze aktarım. Uzaktan güncelleme ve yeniden başlatmada otomatik servis açılışı.</a:t>
            </a:r>
          </a:p>
        </p:txBody>
      </p:sp>
    </p:spTree>
    <p:extLst>
      <p:ext uri="{BB962C8B-B14F-4D97-AF65-F5344CB8AC3E}">
        <p14:creationId xmlns:p14="http://schemas.microsoft.com/office/powerpoint/2010/main" val="9669141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CFD89C-CF40-400C-891F-C7C43FAD32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2518cfc9094988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6 / MERKEZİ YAZILIM">
            <a:extLst xmlns:a="http://schemas.openxmlformats.org/drawingml/2006/main">
              <a:ext uri="{FF2B5EF4-FFF2-40B4-BE49-F238E27FC236}">
                <a16:creationId xmlns:a16="http://schemas.microsoft.com/office/drawing/2014/main" id="{327B0DB4-CB0C-438C-8C02-DEC6B9C4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06 / MERKEZİ YAZILIM</a:t>
            </a:r>
          </a:p>
        </p:txBody>
      </p:sp>
      <p:sp>
        <p:nvSpPr>
          <p:cNvPr id="3" name="Merkezi Yazılım Modülü">
            <a:extLst xmlns:a="http://schemas.openxmlformats.org/drawingml/2006/main">
              <a:ext uri="{FF2B5EF4-FFF2-40B4-BE49-F238E27FC236}">
                <a16:creationId xmlns:a16="http://schemas.microsoft.com/office/drawing/2014/main" id="{94D80316-04D5-459F-9CDB-518CFC54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Merkezi Yazılım Modülü</a:t>
            </a:r>
          </a:p>
        </p:txBody>
      </p:sp>
      <p:sp>
        <p:nvSpPr>
          <p:cNvPr id="4" name="Canlı akıştan arşive, tek merkezden">
            <a:extLst xmlns:a="http://schemas.openxmlformats.org/drawingml/2006/main">
              <a:ext uri="{FF2B5EF4-FFF2-40B4-BE49-F238E27FC236}">
                <a16:creationId xmlns:a16="http://schemas.microsoft.com/office/drawing/2014/main" id="{7FDDA75D-490C-4EEC-8404-68C8C1CD8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Canlı akıştan arşive, tek merkezden yönetim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3722B6A1-F71E-4336-ABF1-026463730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09">
            <a:extLst xmlns:a="http://schemas.openxmlformats.org/drawingml/2006/main">
              <a:ext uri="{FF2B5EF4-FFF2-40B4-BE49-F238E27FC236}">
                <a16:creationId xmlns:a16="http://schemas.microsoft.com/office/drawing/2014/main" id="{14619138-2E27-4296-A327-20FE9B87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7" name="Araç geçiş kayıtları, görüntüler ve">
            <a:extLst xmlns:a="http://schemas.openxmlformats.org/drawingml/2006/main">
              <a:ext uri="{FF2B5EF4-FFF2-40B4-BE49-F238E27FC236}">
                <a16:creationId xmlns:a16="http://schemas.microsoft.com/office/drawing/2014/main" id="{74DEFAAA-C2E2-409B-9C13-803436B9C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0"/>
            <a:ext cx="7639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92D32"/>
                </a:solidFill>
                <a:latin typeface="Arial"/>
                <a:ea typeface="Arial"/>
                <a:cs typeface="Arial"/>
              </a:rPr>
              <a:t>Araç geçiş kayıtları, görüntüler ve analiz verileri ortak bir yönetim arayüzünde.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EB57BD-E7B1-404F-9694-E18B6E8A2D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6e4e7174dd44d6"/>
          <a:srcRect xmlns:a="http://schemas.openxmlformats.org/drawingml/2006/main" l="24148" t="0" r="2414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95825" y="3524250"/>
            <a:ext cx="3438525" cy="3219450"/>
          </a:xfrm>
          <a:prstGeom xmlns:a="http://schemas.openxmlformats.org/drawingml/2006/main" prst="rect">
            <a:avLst/>
          </a:prstGeom>
        </p:spPr>
      </p:pic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E2FCA931-5697-4641-BB65-CF86403B6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957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CANLI İZLEME&#10;Araç geçişlerini anlık">
            <a:extLst xmlns:a="http://schemas.openxmlformats.org/drawingml/2006/main">
              <a:ext uri="{FF2B5EF4-FFF2-40B4-BE49-F238E27FC236}">
                <a16:creationId xmlns:a16="http://schemas.microsoft.com/office/drawing/2014/main" id="{A2EDCE38-CD00-465D-906B-0E6DA55C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95700"/>
            <a:ext cx="343852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CANLI İZLEME</a:t>
            </a:r>
          </a:p>
          <a:p xmlns:a="http://schemas.openxmlformats.org/drawingml/2006/main">
            <a:pPr algn="l">
              <a:defRPr sz="15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Araç geçişlerini anlık görüntüleme</a:t>
            </a:r>
          </a:p>
        </p:txBody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55EB2D26-C145-46D7-B793-3D5B8CEE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724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KAYIT VE ARŞİV&#10;Plaka, görüntü, konu">
            <a:extLst xmlns:a="http://schemas.openxmlformats.org/drawingml/2006/main">
              <a:ext uri="{FF2B5EF4-FFF2-40B4-BE49-F238E27FC236}">
                <a16:creationId xmlns:a16="http://schemas.microsoft.com/office/drawing/2014/main" id="{5BA68DF1-5030-4A17-A3E3-E36D83ED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724400"/>
            <a:ext cx="343852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KAYIT VE ARŞİV</a:t>
            </a:r>
          </a:p>
          <a:p xmlns:a="http://schemas.openxmlformats.org/drawingml/2006/main">
            <a:pPr algn="l">
              <a:defRPr sz="15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Plaka, görüntü, konum ve zaman bilgisi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BDA46C4B-265B-499C-BAE3-1BC03F66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531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ARAMA VE FİLTRELEME&#10;Kamera ve kayıt">
            <a:extLst xmlns:a="http://schemas.openxmlformats.org/drawingml/2006/main">
              <a:ext uri="{FF2B5EF4-FFF2-40B4-BE49-F238E27FC236}">
                <a16:creationId xmlns:a16="http://schemas.microsoft.com/office/drawing/2014/main" id="{4C22C444-CCA8-4CE6-A3AC-DAF243D77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753100"/>
            <a:ext cx="343852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ARAMA VE FİLTRELEME</a:t>
            </a:r>
          </a:p>
          <a:p xmlns:a="http://schemas.openxmlformats.org/drawingml/2006/main">
            <a:pPr algn="l">
              <a:defRPr sz="150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Kamera ve kayıt bazında inceleme</a:t>
            </a:r>
          </a:p>
        </p:txBody>
      </p:sp>
    </p:spTree>
    <p:extLst>
      <p:ext uri="{BB962C8B-B14F-4D97-AF65-F5344CB8AC3E}">
        <p14:creationId xmlns:p14="http://schemas.microsoft.com/office/powerpoint/2010/main" val="8560659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F6F921-960F-4C00-8CDE-AFE85CFFC2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d1ddad6f1c42a9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6 / MERKEZI YAZILIM">
            <a:extLst xmlns:a="http://schemas.openxmlformats.org/drawingml/2006/main">
              <a:ext uri="{FF2B5EF4-FFF2-40B4-BE49-F238E27FC236}">
                <a16:creationId xmlns:a16="http://schemas.microsoft.com/office/drawing/2014/main" id="{9F42CDD4-98F6-46B1-8802-E9988A4C6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06 / MERKEZI YAZILIM</a:t>
            </a:r>
          </a:p>
        </p:txBody>
      </p:sp>
      <p:sp>
        <p:nvSpPr>
          <p:cNvPr id="3" name="Canlı Akıştan Arşive">
            <a:extLst xmlns:a="http://schemas.openxmlformats.org/drawingml/2006/main">
              <a:ext uri="{FF2B5EF4-FFF2-40B4-BE49-F238E27FC236}">
                <a16:creationId xmlns:a16="http://schemas.microsoft.com/office/drawing/2014/main" id="{2386CD66-7E16-4EDD-9A7E-01C67D325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Canlı Akıştan Arşive</a:t>
            </a:r>
          </a:p>
        </p:txBody>
      </p:sp>
      <p:sp>
        <p:nvSpPr>
          <p:cNvPr id="4" name="Tekil geçiş kaydı; plaka, tanıma gü">
            <a:extLst xmlns:a="http://schemas.openxmlformats.org/drawingml/2006/main">
              <a:ext uri="{FF2B5EF4-FFF2-40B4-BE49-F238E27FC236}">
                <a16:creationId xmlns:a16="http://schemas.microsoft.com/office/drawing/2014/main" id="{706F0720-C38D-4100-BCFF-7BD8A480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Tekil geçiş kaydı; plaka, tanıma güven skoru, araç görselleri, kamera kodu, konum ve zaman bilgisiyle oluşturulur.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4A8D9A66-6531-47F8-BE9B-50097B237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0">
            <a:extLst xmlns:a="http://schemas.openxmlformats.org/drawingml/2006/main">
              <a:ext uri="{FF2B5EF4-FFF2-40B4-BE49-F238E27FC236}">
                <a16:creationId xmlns:a16="http://schemas.microsoft.com/office/drawing/2014/main" id="{09E020CE-A457-4EDF-AFA8-F5AE91B5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26CDB9-CC7E-4D82-B3F4-CB5C07B836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299f7426274725"/>
          <a:stretch xmlns:a="http://schemas.openxmlformats.org/drawingml/2006/main"/>
        </p:blipFill>
        <p:spPr>
          <a:xfrm xmlns:a="http://schemas.openxmlformats.org/drawingml/2006/main">
            <a:off x="1885950" y="2733675"/>
            <a:ext cx="4857750" cy="3238500"/>
          </a:xfrm>
          <a:prstGeom xmlns:a="http://schemas.openxmlformats.org/drawingml/2006/main" prst="rect">
            <a:avLst/>
          </a:prstGeom>
        </p:spPr>
      </p:pic>
      <p:sp>
        <p:nvSpPr>
          <p:cNvPr id="8" name="Temsili canlı izleme arayüzü">
            <a:extLst xmlns:a="http://schemas.openxmlformats.org/drawingml/2006/main">
              <a:ext uri="{FF2B5EF4-FFF2-40B4-BE49-F238E27FC236}">
                <a16:creationId xmlns:a16="http://schemas.microsoft.com/office/drawing/2014/main" id="{9C5C385C-9D1E-43D7-94E5-E7394860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6742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Temsili canlı izleme arayüzü</a:t>
            </a:r>
          </a:p>
        </p:txBody>
      </p:sp>
      <p:sp>
        <p:nvSpPr>
          <p:cNvPr id="9" name="Canlı izleme ve kart görünümü: Yaka">
            <a:extLst xmlns:a="http://schemas.openxmlformats.org/drawingml/2006/main">
              <a:ext uri="{FF2B5EF4-FFF2-40B4-BE49-F238E27FC236}">
                <a16:creationId xmlns:a16="http://schemas.microsoft.com/office/drawing/2014/main" id="{41BB5281-00CC-4667-A175-CBE662442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29375"/>
            <a:ext cx="7639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Canlı izleme ve kart görünümü: Yakalanan araçlar, araç tipi ve marka/renk üstverileri ile görüntülenir. Her yakalamada plaka görüntüsü ve geniş açı kareleri incelenebilir.</a:t>
            </a:r>
          </a:p>
        </p:txBody>
      </p:sp>
    </p:spTree>
    <p:extLst>
      <p:ext uri="{BB962C8B-B14F-4D97-AF65-F5344CB8AC3E}">
        <p14:creationId xmlns:p14="http://schemas.microsoft.com/office/powerpoint/2010/main" val="10967082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8E4DF2-9FDB-4FEF-A7DF-F3B3BBE96E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04249f4584dcb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7 / GEÇİŞ ARŞİVİ">
            <a:extLst xmlns:a="http://schemas.openxmlformats.org/drawingml/2006/main">
              <a:ext uri="{FF2B5EF4-FFF2-40B4-BE49-F238E27FC236}">
                <a16:creationId xmlns:a16="http://schemas.microsoft.com/office/drawing/2014/main" id="{E3977D8F-D278-4858-B958-D8A8809F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07 / GEÇİŞ ARŞİVİ</a:t>
            </a:r>
          </a:p>
        </p:txBody>
      </p:sp>
      <p:sp>
        <p:nvSpPr>
          <p:cNvPr id="3" name="Filtrelenebilir ve Sorgulanabilir K">
            <a:extLst xmlns:a="http://schemas.openxmlformats.org/drawingml/2006/main">
              <a:ext uri="{FF2B5EF4-FFF2-40B4-BE49-F238E27FC236}">
                <a16:creationId xmlns:a16="http://schemas.microsoft.com/office/drawing/2014/main" id="{372C862E-26B5-4B2D-8C42-B8D0CB87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Filtrelenebilir ve Sorgulanabilir Kayıtlar</a:t>
            </a:r>
          </a:p>
        </p:txBody>
      </p:sp>
      <p:sp>
        <p:nvSpPr>
          <p:cNvPr id="4" name="Geçiş arşivi; zaman aralığı, plaka,">
            <a:extLst xmlns:a="http://schemas.openxmlformats.org/drawingml/2006/main">
              <a:ext uri="{FF2B5EF4-FFF2-40B4-BE49-F238E27FC236}">
                <a16:creationId xmlns:a16="http://schemas.microsoft.com/office/drawing/2014/main" id="{261CF39C-C7E5-44E9-BA21-0F4741BF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Geçiş arşivi; zaman aralığı, plaka, renk, araç tipi, marka, nokta/alt nokta ve kamera alanları üzerinden incelemeyi destekler.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14320444-342F-498D-A3CC-16BF739B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1">
            <a:extLst xmlns:a="http://schemas.openxmlformats.org/drawingml/2006/main">
              <a:ext uri="{FF2B5EF4-FFF2-40B4-BE49-F238E27FC236}">
                <a16:creationId xmlns:a16="http://schemas.microsoft.com/office/drawing/2014/main" id="{141DDF63-BE42-4348-AD3F-BC920402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A3FA65-EC4D-4E08-836C-1B571D12B8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4b31d8099a4d6c"/>
          <a:stretch xmlns:a="http://schemas.openxmlformats.org/drawingml/2006/main"/>
        </p:blipFill>
        <p:spPr>
          <a:xfrm xmlns:a="http://schemas.openxmlformats.org/drawingml/2006/main">
            <a:off x="1885950" y="2733675"/>
            <a:ext cx="4857750" cy="3238500"/>
          </a:xfrm>
          <a:prstGeom xmlns:a="http://schemas.openxmlformats.org/drawingml/2006/main" prst="rect">
            <a:avLst/>
          </a:prstGeom>
        </p:spPr>
      </p:pic>
      <p:sp>
        <p:nvSpPr>
          <p:cNvPr id="8" name="Temsili geçiş arşivi arayüzü">
            <a:extLst xmlns:a="http://schemas.openxmlformats.org/drawingml/2006/main">
              <a:ext uri="{FF2B5EF4-FFF2-40B4-BE49-F238E27FC236}">
                <a16:creationId xmlns:a16="http://schemas.microsoft.com/office/drawing/2014/main" id="{FC7247E9-C936-43EC-B787-6D632F71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6742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Temsili geçiş arşivi arayüzü</a:t>
            </a:r>
          </a:p>
        </p:txBody>
      </p:sp>
      <p:sp>
        <p:nvSpPr>
          <p:cNvPr id="9" name="Arşiv listesinde plaka ve genel gör">
            <a:extLst xmlns:a="http://schemas.openxmlformats.org/drawingml/2006/main">
              <a:ext uri="{FF2B5EF4-FFF2-40B4-BE49-F238E27FC236}">
                <a16:creationId xmlns:a16="http://schemas.microsoft.com/office/drawing/2014/main" id="{4BD32B58-3E1C-42ED-B39D-6E1CFBB6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29375"/>
            <a:ext cx="7639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Arşiv listesinde plaka ve genel görüntü küçük resimleri, geçiş zamanı, araç sınıfı ve yapay zekâ analiz sonucu birlikte sunulur.</a:t>
            </a:r>
          </a:p>
        </p:txBody>
      </p:sp>
    </p:spTree>
    <p:extLst>
      <p:ext uri="{BB962C8B-B14F-4D97-AF65-F5344CB8AC3E}">
        <p14:creationId xmlns:p14="http://schemas.microsoft.com/office/powerpoint/2010/main" val="89642766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30C3F6-6B59-4866-878B-E91DB90B85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728fc4b87d4892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8 / YAPAY ZEKA ANALİZİ">
            <a:extLst xmlns:a="http://schemas.openxmlformats.org/drawingml/2006/main">
              <a:ext uri="{FF2B5EF4-FFF2-40B4-BE49-F238E27FC236}">
                <a16:creationId xmlns:a16="http://schemas.microsoft.com/office/drawing/2014/main" id="{0B01D69E-F015-46AB-B6BD-FD38B486A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08 / YAPAY ZEKA ANALİZİ</a:t>
            </a:r>
          </a:p>
        </p:txBody>
      </p:sp>
      <p:sp>
        <p:nvSpPr>
          <p:cNvPr id="3" name="Yük ve Dökülme Riskine Odaklanan An">
            <a:extLst xmlns:a="http://schemas.openxmlformats.org/drawingml/2006/main">
              <a:ext uri="{FF2B5EF4-FFF2-40B4-BE49-F238E27FC236}">
                <a16:creationId xmlns:a16="http://schemas.microsoft.com/office/drawing/2014/main" id="{B704341C-0CDF-4F63-B45D-37F0B073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Yük ve Dökülme Riskine Odaklanan Analiz</a:t>
            </a:r>
          </a:p>
        </p:txBody>
      </p:sp>
      <p:sp>
        <p:nvSpPr>
          <p:cNvPr id="4" name="Görüntüdeki araç gövdesi, kabin, ka">
            <a:extLst xmlns:a="http://schemas.openxmlformats.org/drawingml/2006/main">
              <a:ext uri="{FF2B5EF4-FFF2-40B4-BE49-F238E27FC236}">
                <a16:creationId xmlns:a16="http://schemas.microsoft.com/office/drawing/2014/main" id="{AEECD2CE-DC9E-4994-90E3-2E107AC5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Görüntüdeki araç gövdesi, kabin, kasa, yük ve örtü birlikte değerlendirilir; risk seviyesi ile birlikte kısa gerekçe ve analiz zamanı gösterilir.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4BE1F0F0-7B73-4684-A3A9-BC4D5B23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2">
            <a:extLst xmlns:a="http://schemas.openxmlformats.org/drawingml/2006/main">
              <a:ext uri="{FF2B5EF4-FFF2-40B4-BE49-F238E27FC236}">
                <a16:creationId xmlns:a16="http://schemas.microsoft.com/office/drawing/2014/main" id="{CA429D9E-CD3C-46B2-8F98-31A873BC0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AF9141-BBB6-43F2-8674-19D320B771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9a8796995d409c"/>
          <a:srcRect xmlns:a="http://schemas.openxmlformats.org/drawingml/2006/main" l="0" t="22679" r="0" b="226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" y="2762250"/>
            <a:ext cx="3333750" cy="2428875"/>
          </a:xfrm>
          <a:prstGeom xmlns:a="http://schemas.openxmlformats.org/drawingml/2006/main" prst="rect">
            <a:avLst/>
          </a:prstGeom>
        </p:spPr>
      </p:pic>
      <p:sp>
        <p:nvSpPr>
          <p:cNvPr id="8" name="STT saha uygulaması">
            <a:extLst xmlns:a="http://schemas.openxmlformats.org/drawingml/2006/main">
              <a:ext uri="{FF2B5EF4-FFF2-40B4-BE49-F238E27FC236}">
                <a16:creationId xmlns:a16="http://schemas.microsoft.com/office/drawing/2014/main" id="{5C2E1AE6-7CD8-4A6E-934B-0562EDA7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149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saha uygulaması</a:t>
            </a:r>
          </a:p>
        </p:txBody>
      </p:sp>
      <p:sp>
        <p:nvSpPr>
          <p:cNvPr id="9" name="Yük sınıfları: Toprak, kum, mıcır, ">
            <a:extLst xmlns:a="http://schemas.openxmlformats.org/drawingml/2006/main">
              <a:ext uri="{FF2B5EF4-FFF2-40B4-BE49-F238E27FC236}">
                <a16:creationId xmlns:a16="http://schemas.microsoft.com/office/drawing/2014/main" id="{37DAC958-152C-45BE-92E0-C03BB432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43575"/>
            <a:ext cx="333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Yük sınıfları: Toprak, kum, mıcır, kaya, inşaat atığı, karışık hafriyat ve diğer.</a:t>
            </a:r>
          </a:p>
        </p:txBody>
      </p:sp>
      <p:sp>
        <p:nvSpPr>
          <p:cNvPr id="10" name="ANALİZ PARAMETRELERİ">
            <a:extLst xmlns:a="http://schemas.openxmlformats.org/drawingml/2006/main">
              <a:ext uri="{FF2B5EF4-FFF2-40B4-BE49-F238E27FC236}">
                <a16:creationId xmlns:a16="http://schemas.microsoft.com/office/drawing/2014/main" id="{D3F4C83F-30EE-4D5F-9675-CC936AB47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62250"/>
            <a:ext cx="3848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ANALİZ PARAMETRELERİ</a:t>
            </a:r>
          </a:p>
        </p:txBody>
      </p:sp>
      <p:sp>
        <p:nvSpPr>
          <p:cNvPr id="11" name="01">
            <a:extLst xmlns:a="http://schemas.openxmlformats.org/drawingml/2006/main">
              <a:ext uri="{FF2B5EF4-FFF2-40B4-BE49-F238E27FC236}">
                <a16:creationId xmlns:a16="http://schemas.microsoft.com/office/drawing/2014/main" id="{AD00AF39-FA4D-4EDB-A610-B00B5913B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2194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Araç sınıfı / hafriyat statüsü">
            <a:extLst xmlns:a="http://schemas.openxmlformats.org/drawingml/2006/main">
              <a:ext uri="{FF2B5EF4-FFF2-40B4-BE49-F238E27FC236}">
                <a16:creationId xmlns:a16="http://schemas.microsoft.com/office/drawing/2014/main" id="{DF417313-D6F8-4A8C-AF45-98204909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219450"/>
            <a:ext cx="3448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Araç sınıfı / hafriyat statüsü</a:t>
            </a:r>
          </a:p>
        </p:txBody>
      </p:sp>
      <p:sp>
        <p:nvSpPr>
          <p:cNvPr id="13" name="02">
            <a:extLst xmlns:a="http://schemas.openxmlformats.org/drawingml/2006/main">
              <a:ext uri="{FF2B5EF4-FFF2-40B4-BE49-F238E27FC236}">
                <a16:creationId xmlns:a16="http://schemas.microsoft.com/office/drawing/2014/main" id="{3CFC373A-E707-415D-953D-D3CFA9BA6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4807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Kabin rengi ve kasa formu">
            <a:extLst xmlns:a="http://schemas.openxmlformats.org/drawingml/2006/main">
              <a:ext uri="{FF2B5EF4-FFF2-40B4-BE49-F238E27FC236}">
                <a16:creationId xmlns:a16="http://schemas.microsoft.com/office/drawing/2014/main" id="{445540F2-752F-4926-9439-3CD045E3A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648075"/>
            <a:ext cx="3448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Kabin rengi ve kasa formu</a:t>
            </a:r>
          </a:p>
        </p:txBody>
      </p:sp>
      <p:sp>
        <p:nvSpPr>
          <p:cNvPr id="15" name="03">
            <a:extLst xmlns:a="http://schemas.openxmlformats.org/drawingml/2006/main">
              <a:ext uri="{FF2B5EF4-FFF2-40B4-BE49-F238E27FC236}">
                <a16:creationId xmlns:a16="http://schemas.microsoft.com/office/drawing/2014/main" id="{44D31F49-12F0-4B69-9BD0-B8CC5CD87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0767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Potansiyel ihlal işaretleri">
            <a:extLst xmlns:a="http://schemas.openxmlformats.org/drawingml/2006/main">
              <a:ext uri="{FF2B5EF4-FFF2-40B4-BE49-F238E27FC236}">
                <a16:creationId xmlns:a16="http://schemas.microsoft.com/office/drawing/2014/main" id="{36DC6293-D306-481C-9056-CD0DC78D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76700"/>
            <a:ext cx="3448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Potansiyel ihlal işaretleri</a:t>
            </a:r>
          </a:p>
        </p:txBody>
      </p:sp>
      <p:sp>
        <p:nvSpPr>
          <p:cNvPr id="17" name="04">
            <a:extLst xmlns:a="http://schemas.openxmlformats.org/drawingml/2006/main">
              <a:ext uri="{FF2B5EF4-FFF2-40B4-BE49-F238E27FC236}">
                <a16:creationId xmlns:a16="http://schemas.microsoft.com/office/drawing/2014/main" id="{4059597C-3296-4056-9952-3C1C7E91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5053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Yük görünürlüğü ve materyali">
            <a:extLst xmlns:a="http://schemas.openxmlformats.org/drawingml/2006/main">
              <a:ext uri="{FF2B5EF4-FFF2-40B4-BE49-F238E27FC236}">
                <a16:creationId xmlns:a16="http://schemas.microsoft.com/office/drawing/2014/main" id="{8C2D96BD-14B0-467D-B587-34A58BD53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505325"/>
            <a:ext cx="3448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Yük görünürlüğü ve materyali</a:t>
            </a:r>
          </a:p>
        </p:txBody>
      </p:sp>
      <p:sp>
        <p:nvSpPr>
          <p:cNvPr id="19" name="05">
            <a:extLst xmlns:a="http://schemas.openxmlformats.org/drawingml/2006/main">
              <a:ext uri="{FF2B5EF4-FFF2-40B4-BE49-F238E27FC236}">
                <a16:creationId xmlns:a16="http://schemas.microsoft.com/office/drawing/2014/main" id="{16205AD6-D366-4B56-973A-61174466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339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0" name="Dolu / boş ve doluluk seviyesi">
            <a:extLst xmlns:a="http://schemas.openxmlformats.org/drawingml/2006/main">
              <a:ext uri="{FF2B5EF4-FFF2-40B4-BE49-F238E27FC236}">
                <a16:creationId xmlns:a16="http://schemas.microsoft.com/office/drawing/2014/main" id="{69E76380-68E0-404A-8F86-C40C7F754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933950"/>
            <a:ext cx="3448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Dolu / boş ve doluluk seviyesi</a:t>
            </a:r>
          </a:p>
        </p:txBody>
      </p:sp>
      <p:sp>
        <p:nvSpPr>
          <p:cNvPr id="21" name="06">
            <a:extLst xmlns:a="http://schemas.openxmlformats.org/drawingml/2006/main">
              <a:ext uri="{FF2B5EF4-FFF2-40B4-BE49-F238E27FC236}">
                <a16:creationId xmlns:a16="http://schemas.microsoft.com/office/drawing/2014/main" id="{73A22F65-0BC4-4235-97B7-0FE5C359E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36257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2" name="Branda: kapalı, kısmi veya yok">
            <a:extLst xmlns:a="http://schemas.openxmlformats.org/drawingml/2006/main">
              <a:ext uri="{FF2B5EF4-FFF2-40B4-BE49-F238E27FC236}">
                <a16:creationId xmlns:a16="http://schemas.microsoft.com/office/drawing/2014/main" id="{911434D7-360C-4E79-B54F-B26AE0BD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5362575"/>
            <a:ext cx="3448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Branda: kapalı, kısmi veya yok</a:t>
            </a:r>
          </a:p>
        </p:txBody>
      </p:sp>
      <p:sp>
        <p:nvSpPr>
          <p:cNvPr id="23" name="07">
            <a:extLst xmlns:a="http://schemas.openxmlformats.org/drawingml/2006/main">
              <a:ext uri="{FF2B5EF4-FFF2-40B4-BE49-F238E27FC236}">
                <a16:creationId xmlns:a16="http://schemas.microsoft.com/office/drawing/2014/main" id="{FA2E0282-D18A-4A8E-AD41-84C67DEA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7912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24" name="Taşan yük / görünür dökülme riski">
            <a:extLst xmlns:a="http://schemas.openxmlformats.org/drawingml/2006/main">
              <a:ext uri="{FF2B5EF4-FFF2-40B4-BE49-F238E27FC236}">
                <a16:creationId xmlns:a16="http://schemas.microsoft.com/office/drawing/2014/main" id="{099E021A-C17E-406D-A895-EC8A6CFF5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5791200"/>
            <a:ext cx="3448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Taşan yük / görünür dökülme riski</a:t>
            </a:r>
          </a:p>
        </p:txBody>
      </p:sp>
      <p:sp>
        <p:nvSpPr>
          <p:cNvPr id="25" name="Risk seviyesi ve açıklama örnek ana">
            <a:extLst xmlns:a="http://schemas.openxmlformats.org/drawingml/2006/main">
              <a:ext uri="{FF2B5EF4-FFF2-40B4-BE49-F238E27FC236}">
                <a16:creationId xmlns:a16="http://schemas.microsoft.com/office/drawing/2014/main" id="{BDC1BD88-00BC-4F3C-9D8F-7950821CB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734175"/>
            <a:ext cx="7639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Risk seviyesi ve açıklama örnek analiz çıktısıdır. Doğrudan hukuki yaptırım veya kesin malzeme miktarı ölçümü değildir.</a:t>
            </a:r>
          </a:p>
        </p:txBody>
      </p:sp>
    </p:spTree>
    <p:extLst>
      <p:ext uri="{BB962C8B-B14F-4D97-AF65-F5344CB8AC3E}">
        <p14:creationId xmlns:p14="http://schemas.microsoft.com/office/powerpoint/2010/main" val="18013084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84E5B7-992F-4A10-A870-8CB7D2647D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1483b839944409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09 / ÖRNEK ANALIZ ÇIKTILARI">
            <a:extLst xmlns:a="http://schemas.openxmlformats.org/drawingml/2006/main">
              <a:ext uri="{FF2B5EF4-FFF2-40B4-BE49-F238E27FC236}">
                <a16:creationId xmlns:a16="http://schemas.microsoft.com/office/drawing/2014/main" id="{ED20006A-9F3E-4217-87E6-A1102E76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09 / ÖRNEK ANALIZ ÇIKTILARI</a:t>
            </a:r>
          </a:p>
        </p:txBody>
      </p:sp>
      <p:sp>
        <p:nvSpPr>
          <p:cNvPr id="3" name="Brandalı / Brandasız Yük Ayrımı">
            <a:extLst xmlns:a="http://schemas.openxmlformats.org/drawingml/2006/main">
              <a:ext uri="{FF2B5EF4-FFF2-40B4-BE49-F238E27FC236}">
                <a16:creationId xmlns:a16="http://schemas.microsoft.com/office/drawing/2014/main" id="{CA942513-C8BE-46BF-A19D-929F9BC47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Brandalı / Brandasız Yük Ayrımı</a:t>
            </a:r>
          </a:p>
        </p:txBody>
      </p:sp>
      <p:sp>
        <p:nvSpPr>
          <p:cNvPr id="4" name="Risk analizi sayfaları; her araç iç">
            <a:extLst xmlns:a="http://schemas.openxmlformats.org/drawingml/2006/main">
              <a:ext uri="{FF2B5EF4-FFF2-40B4-BE49-F238E27FC236}">
                <a16:creationId xmlns:a16="http://schemas.microsoft.com/office/drawing/2014/main" id="{6FEF12B1-737E-4220-A3EC-97346858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Risk analizi sayfaları; her araç için farklı yük ve örtü durumlarını, risk seviyesini ve açıklama alanını birlikte sunar.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38503720-4C10-45EA-9C66-7417DBDA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3">
            <a:extLst xmlns:a="http://schemas.openxmlformats.org/drawingml/2006/main">
              <a:ext uri="{FF2B5EF4-FFF2-40B4-BE49-F238E27FC236}">
                <a16:creationId xmlns:a16="http://schemas.microsoft.com/office/drawing/2014/main" id="{F79D36E0-B36A-4A7B-A951-2E5803D5B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690360-98AC-4F17-91AB-89C7B42EE3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07a40996724208"/>
          <a:stretch xmlns:a="http://schemas.openxmlformats.org/drawingml/2006/main"/>
        </p:blipFill>
        <p:spPr>
          <a:xfrm xmlns:a="http://schemas.openxmlformats.org/drawingml/2006/main">
            <a:off x="1885950" y="2733675"/>
            <a:ext cx="4857750" cy="3238500"/>
          </a:xfrm>
          <a:prstGeom xmlns:a="http://schemas.openxmlformats.org/drawingml/2006/main" prst="rect">
            <a:avLst/>
          </a:prstGeom>
        </p:spPr>
      </p:pic>
      <p:sp>
        <p:nvSpPr>
          <p:cNvPr id="8" name="Temsili yük ve örtü inceleme örnekl">
            <a:extLst xmlns:a="http://schemas.openxmlformats.org/drawingml/2006/main">
              <a:ext uri="{FF2B5EF4-FFF2-40B4-BE49-F238E27FC236}">
                <a16:creationId xmlns:a16="http://schemas.microsoft.com/office/drawing/2014/main" id="{D148EE58-7809-4928-A8DD-3CB4C408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6742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Temsili yük ve örtü inceleme örnekleri</a:t>
            </a:r>
          </a:p>
        </p:txBody>
      </p:sp>
      <p:sp>
        <p:nvSpPr>
          <p:cNvPr id="9" name="Örnek değerlendirmeler ilgili görse">
            <a:extLst xmlns:a="http://schemas.openxmlformats.org/drawingml/2006/main">
              <a:ext uri="{FF2B5EF4-FFF2-40B4-BE49-F238E27FC236}">
                <a16:creationId xmlns:a16="http://schemas.microsoft.com/office/drawing/2014/main" id="{5988FE83-51A0-43F1-A2EB-9ADEC613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29375"/>
            <a:ext cx="7639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Örnek değerlendirmeler ilgili görsellere aittir. Katalog genelinde sistem başarımı ya da kesin ihlal oranı olarak kullanılmaz.</a:t>
            </a:r>
          </a:p>
        </p:txBody>
      </p:sp>
    </p:spTree>
    <p:extLst>
      <p:ext uri="{BB962C8B-B14F-4D97-AF65-F5344CB8AC3E}">
        <p14:creationId xmlns:p14="http://schemas.microsoft.com/office/powerpoint/2010/main" val="155774771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7C2D8F-1851-466C-B75A-6C957DD602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957807e24a4df0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10 / HARITA VE OPERASYON">
            <a:extLst xmlns:a="http://schemas.openxmlformats.org/drawingml/2006/main">
              <a:ext uri="{FF2B5EF4-FFF2-40B4-BE49-F238E27FC236}">
                <a16:creationId xmlns:a16="http://schemas.microsoft.com/office/drawing/2014/main" id="{6AEB0348-B64D-450A-9C0B-90AC01A39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10 / HARITA VE OPERASYON</a:t>
            </a:r>
          </a:p>
        </p:txBody>
      </p:sp>
      <p:sp>
        <p:nvSpPr>
          <p:cNvPr id="3" name="Kontrol noktaları tek haritada">
            <a:extLst xmlns:a="http://schemas.openxmlformats.org/drawingml/2006/main">
              <a:ext uri="{FF2B5EF4-FFF2-40B4-BE49-F238E27FC236}">
                <a16:creationId xmlns:a16="http://schemas.microsoft.com/office/drawing/2014/main" id="{CB2413AC-031B-42AD-A631-83C83357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Kontrol noktaları tek haritada</a:t>
            </a:r>
          </a:p>
        </p:txBody>
      </p:sp>
      <p:sp>
        <p:nvSpPr>
          <p:cNvPr id="4" name="Harita tabanlı arayüz, kamera nokta">
            <a:extLst xmlns:a="http://schemas.openxmlformats.org/drawingml/2006/main">
              <a:ext uri="{FF2B5EF4-FFF2-40B4-BE49-F238E27FC236}">
                <a16:creationId xmlns:a16="http://schemas.microsoft.com/office/drawing/2014/main" id="{D0F66A62-E270-4322-B849-E8A1839C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Harita tabanlı arayüz, kamera noktalarının görünürlüğünü ve operasyon ekranından seçili kameraya erişimi destekler.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4F1A3CCD-A808-4399-93A0-E6C661AB5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4">
            <a:extLst xmlns:a="http://schemas.openxmlformats.org/drawingml/2006/main">
              <a:ext uri="{FF2B5EF4-FFF2-40B4-BE49-F238E27FC236}">
                <a16:creationId xmlns:a16="http://schemas.microsoft.com/office/drawing/2014/main" id="{FCCC93A8-25AB-485B-89C0-C52E8D15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B0B852-035B-4F17-9951-952BCFB298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5e3482ddbc44ff"/>
          <a:stretch xmlns:a="http://schemas.openxmlformats.org/drawingml/2006/main"/>
        </p:blipFill>
        <p:spPr>
          <a:xfrm xmlns:a="http://schemas.openxmlformats.org/drawingml/2006/main">
            <a:off x="1885950" y="2733675"/>
            <a:ext cx="4857750" cy="3238500"/>
          </a:xfrm>
          <a:prstGeom xmlns:a="http://schemas.openxmlformats.org/drawingml/2006/main" prst="rect">
            <a:avLst/>
          </a:prstGeom>
        </p:spPr>
      </p:pic>
      <p:sp>
        <p:nvSpPr>
          <p:cNvPr id="8" name="Temsili harita ve operasyon arayüzü">
            <a:extLst xmlns:a="http://schemas.openxmlformats.org/drawingml/2006/main">
              <a:ext uri="{FF2B5EF4-FFF2-40B4-BE49-F238E27FC236}">
                <a16:creationId xmlns:a16="http://schemas.microsoft.com/office/drawing/2014/main" id="{613112B6-D8AF-402B-8568-B5D003EF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6742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Temsili harita ve operasyon arayüzü</a:t>
            </a:r>
          </a:p>
        </p:txBody>
      </p:sp>
      <p:sp>
        <p:nvSpPr>
          <p:cNvPr id="9" name="Operasyon görünümü: Kameraların nok">
            <a:extLst xmlns:a="http://schemas.openxmlformats.org/drawingml/2006/main">
              <a:ext uri="{FF2B5EF4-FFF2-40B4-BE49-F238E27FC236}">
                <a16:creationId xmlns:a16="http://schemas.microsoft.com/office/drawing/2014/main" id="{E8EA6090-D6E7-4F80-B707-868E6250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29375"/>
            <a:ext cx="7639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Operasyon görünümü: Kameraların noktaları ve aktif/pasif durumları harita üzerinde izlenir. Farklı kontrol noktalarındaki aynı plakaya ait geçişler tarih sırasıyla sorgulanabilir.</a:t>
            </a:r>
          </a:p>
        </p:txBody>
      </p:sp>
    </p:spTree>
    <p:extLst>
      <p:ext uri="{BB962C8B-B14F-4D97-AF65-F5344CB8AC3E}">
        <p14:creationId xmlns:p14="http://schemas.microsoft.com/office/powerpoint/2010/main" val="129935973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626628-02B6-4308-B1EF-C4AB8D5266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347d21a033409c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11 / İSTATISTIKLER">
            <a:extLst xmlns:a="http://schemas.openxmlformats.org/drawingml/2006/main">
              <a:ext uri="{FF2B5EF4-FFF2-40B4-BE49-F238E27FC236}">
                <a16:creationId xmlns:a16="http://schemas.microsoft.com/office/drawing/2014/main" id="{D31D6743-279B-4608-81C9-7C4EDB30F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11 / İSTATISTIKLER</a:t>
            </a:r>
          </a:p>
        </p:txBody>
      </p:sp>
      <p:sp>
        <p:nvSpPr>
          <p:cNvPr id="3" name="Yoğunluk, araç tipi ve raporlama">
            <a:extLst xmlns:a="http://schemas.openxmlformats.org/drawingml/2006/main">
              <a:ext uri="{FF2B5EF4-FFF2-40B4-BE49-F238E27FC236}">
                <a16:creationId xmlns:a16="http://schemas.microsoft.com/office/drawing/2014/main" id="{9A757B1A-9AE7-43EE-84CE-65AE8A95B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Yoğunluk, araç tipi ve raporlama</a:t>
            </a:r>
          </a:p>
        </p:txBody>
      </p:sp>
      <p:sp>
        <p:nvSpPr>
          <p:cNvPr id="4" name="Kayıtlı geçişler zaman dilimi ve ar">
            <a:extLst xmlns:a="http://schemas.openxmlformats.org/drawingml/2006/main">
              <a:ext uri="{FF2B5EF4-FFF2-40B4-BE49-F238E27FC236}">
                <a16:creationId xmlns:a16="http://schemas.microsoft.com/office/drawing/2014/main" id="{33AF4CFE-915C-414D-AB50-E6637FE2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Kayıtlı geçişler zaman dilimi ve araç sınıfı bazında görselleştirilir; saha operasyonu veriye dayalı olarak değerlendirilebilir.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E84ADE72-1BD8-4BBA-9DB3-DE8E62C95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5">
            <a:extLst xmlns:a="http://schemas.openxmlformats.org/drawingml/2006/main">
              <a:ext uri="{FF2B5EF4-FFF2-40B4-BE49-F238E27FC236}">
                <a16:creationId xmlns:a16="http://schemas.microsoft.com/office/drawing/2014/main" id="{759A502C-E0A1-4A71-B56C-F38680EC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FD0094-B449-4BD7-A32D-E640609871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d96b9b8fa4774"/>
          <a:stretch xmlns:a="http://schemas.openxmlformats.org/drawingml/2006/main"/>
        </p:blipFill>
        <p:spPr>
          <a:xfrm xmlns:a="http://schemas.openxmlformats.org/drawingml/2006/main">
            <a:off x="1885950" y="2733675"/>
            <a:ext cx="4857750" cy="3238500"/>
          </a:xfrm>
          <a:prstGeom xmlns:a="http://schemas.openxmlformats.org/drawingml/2006/main" prst="rect">
            <a:avLst/>
          </a:prstGeom>
        </p:spPr>
      </p:pic>
      <p:sp>
        <p:nvSpPr>
          <p:cNvPr id="8" name="Temsili istatistik arayüzü; değerle">
            <a:extLst xmlns:a="http://schemas.openxmlformats.org/drawingml/2006/main">
              <a:ext uri="{FF2B5EF4-FFF2-40B4-BE49-F238E27FC236}">
                <a16:creationId xmlns:a16="http://schemas.microsoft.com/office/drawing/2014/main" id="{06CBA97E-A41B-4B69-A740-64CF0629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6742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Temsili istatistik arayüzü; değerler örnektir</a:t>
            </a:r>
          </a:p>
        </p:txBody>
      </p:sp>
      <p:sp>
        <p:nvSpPr>
          <p:cNvPr id="9" name="Örnek gösterim: 15 dakikalık yoğunl">
            <a:extLst xmlns:a="http://schemas.openxmlformats.org/drawingml/2006/main">
              <a:ext uri="{FF2B5EF4-FFF2-40B4-BE49-F238E27FC236}">
                <a16:creationId xmlns:a16="http://schemas.microsoft.com/office/drawing/2014/main" id="{A6945693-F0FF-4802-91F6-DE6C78689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29375"/>
            <a:ext cx="7639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Örnek gösterim: 15 dakikalık yoğunluk grafiği ve araç tipi dağılımı. İlgili değerler seçili tarihe aittir, sistemin sabit performans verisi değildir.</a:t>
            </a:r>
          </a:p>
        </p:txBody>
      </p:sp>
    </p:spTree>
    <p:extLst>
      <p:ext uri="{BB962C8B-B14F-4D97-AF65-F5344CB8AC3E}">
        <p14:creationId xmlns:p14="http://schemas.microsoft.com/office/powerpoint/2010/main" val="188874643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DFE445-687D-4190-BB53-89528841CD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e1f2ff63dc4119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12 / SİSTEM YÖNETİMİ">
            <a:extLst xmlns:a="http://schemas.openxmlformats.org/drawingml/2006/main">
              <a:ext uri="{FF2B5EF4-FFF2-40B4-BE49-F238E27FC236}">
                <a16:creationId xmlns:a16="http://schemas.microsoft.com/office/drawing/2014/main" id="{4EC02BF0-A940-4A74-96B9-940B7DCD7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12 / SİSTEM YÖNETİMİ</a:t>
            </a:r>
          </a:p>
        </p:txBody>
      </p:sp>
      <p:sp>
        <p:nvSpPr>
          <p:cNvPr id="3" name="Yetkilendirmeli web tabanlı yönetim">
            <a:extLst xmlns:a="http://schemas.openxmlformats.org/drawingml/2006/main">
              <a:ext uri="{FF2B5EF4-FFF2-40B4-BE49-F238E27FC236}">
                <a16:creationId xmlns:a16="http://schemas.microsoft.com/office/drawing/2014/main" id="{97CC2349-EDC8-4DCF-9150-22C09770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Yetkilendirmeli web tabanlı yönetim</a:t>
            </a:r>
          </a:p>
        </p:txBody>
      </p:sp>
      <p:sp>
        <p:nvSpPr>
          <p:cNvPr id="4" name="Kamera ve kontrol noktası tanımları">
            <a:extLst xmlns:a="http://schemas.openxmlformats.org/drawingml/2006/main">
              <a:ext uri="{FF2B5EF4-FFF2-40B4-BE49-F238E27FC236}">
                <a16:creationId xmlns:a16="http://schemas.microsoft.com/office/drawing/2014/main" id="{699BACED-9A31-4585-9343-E51145A3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Kamera ve kontrol noktası tanımları merkezi yönetim ekranından izlenir. Kurulum, alan kodu ve nokta bilgileriyle düzenli veri organizasyonu sağlar.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366280DC-FBD6-4D31-90B2-836CF6CC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6">
            <a:extLst xmlns:a="http://schemas.openxmlformats.org/drawingml/2006/main">
              <a:ext uri="{FF2B5EF4-FFF2-40B4-BE49-F238E27FC236}">
                <a16:creationId xmlns:a16="http://schemas.microsoft.com/office/drawing/2014/main" id="{1DB9B376-B71B-41DB-9246-32B960B4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308C3B-C2DF-4F7A-BE87-918043D440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25783239304dc6"/>
          <a:stretch xmlns:a="http://schemas.openxmlformats.org/drawingml/2006/main"/>
        </p:blipFill>
        <p:spPr>
          <a:xfrm xmlns:a="http://schemas.openxmlformats.org/drawingml/2006/main">
            <a:off x="1885950" y="2733675"/>
            <a:ext cx="4857750" cy="3238500"/>
          </a:xfrm>
          <a:prstGeom xmlns:a="http://schemas.openxmlformats.org/drawingml/2006/main" prst="rect">
            <a:avLst/>
          </a:prstGeom>
        </p:spPr>
      </p:pic>
      <p:sp>
        <p:nvSpPr>
          <p:cNvPr id="8" name="Temsili sistem yönetimi arayüzü">
            <a:extLst xmlns:a="http://schemas.openxmlformats.org/drawingml/2006/main">
              <a:ext uri="{FF2B5EF4-FFF2-40B4-BE49-F238E27FC236}">
                <a16:creationId xmlns:a16="http://schemas.microsoft.com/office/drawing/2014/main" id="{0C4BA320-D676-4951-9B6C-C7DBDE9A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6742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Temsili sistem yönetimi arayüzü</a:t>
            </a:r>
          </a:p>
        </p:txBody>
      </p:sp>
      <p:sp>
        <p:nvSpPr>
          <p:cNvPr id="9" name="Tanımlamalar: Nokta adı, alan kodu,">
            <a:extLst xmlns:a="http://schemas.openxmlformats.org/drawingml/2006/main">
              <a:ext uri="{FF2B5EF4-FFF2-40B4-BE49-F238E27FC236}">
                <a16:creationId xmlns:a16="http://schemas.microsoft.com/office/drawing/2014/main" id="{01FFBEA1-E04A-4642-8709-54FEA349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29375"/>
            <a:ext cx="7639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Tanımlamalar: Nokta adı, alan kodu, nokta tipi ve aktiflik durumu.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Yönetim: Kameralar, kullanıcılar, sistem ayarları ve özel listeler.</a:t>
            </a:r>
          </a:p>
        </p:txBody>
      </p:sp>
    </p:spTree>
    <p:extLst>
      <p:ext uri="{BB962C8B-B14F-4D97-AF65-F5344CB8AC3E}">
        <p14:creationId xmlns:p14="http://schemas.microsoft.com/office/powerpoint/2010/main" val="74317830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CB50F5-7F8C-4C5A-8F2E-9A33384CD1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2771f97e9c4359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13 / MERKEZ ALTYAPISI">
            <a:extLst xmlns:a="http://schemas.openxmlformats.org/drawingml/2006/main">
              <a:ext uri="{FF2B5EF4-FFF2-40B4-BE49-F238E27FC236}">
                <a16:creationId xmlns:a16="http://schemas.microsoft.com/office/drawing/2014/main" id="{34B5AD52-253B-41F3-B933-449EE39B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13 / MERKEZ ALTYAPISI</a:t>
            </a:r>
          </a:p>
        </p:txBody>
      </p:sp>
      <p:sp>
        <p:nvSpPr>
          <p:cNvPr id="3" name="Merkezi GPU ile çoklu görüntü anali">
            <a:extLst xmlns:a="http://schemas.openxmlformats.org/drawingml/2006/main">
              <a:ext uri="{FF2B5EF4-FFF2-40B4-BE49-F238E27FC236}">
                <a16:creationId xmlns:a16="http://schemas.microsoft.com/office/drawing/2014/main" id="{D7F0B5F6-287A-4D86-8D94-38E25C2C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Merkezi GPU ile çoklu görüntü analizi</a:t>
            </a:r>
          </a:p>
        </p:txBody>
      </p:sp>
      <p:sp>
        <p:nvSpPr>
          <p:cNvPr id="4" name="Merkezi görüntü işleme sunucusu sah">
            <a:extLst xmlns:a="http://schemas.openxmlformats.org/drawingml/2006/main">
              <a:ext uri="{FF2B5EF4-FFF2-40B4-BE49-F238E27FC236}">
                <a16:creationId xmlns:a16="http://schemas.microsoft.com/office/drawing/2014/main" id="{8690B79C-5703-49C1-A502-0ECD5914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Merkezi görüntü işleme sunucusu sahadan gelen kareleri toplu olarak işleyebilir; Yapay zeka sonucu yapılandırılmış veri olarak geçiş kaydına eklenir.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4471D1CA-AB9A-45CD-98D5-060E39218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7">
            <a:extLst xmlns:a="http://schemas.openxmlformats.org/drawingml/2006/main">
              <a:ext uri="{FF2B5EF4-FFF2-40B4-BE49-F238E27FC236}">
                <a16:creationId xmlns:a16="http://schemas.microsoft.com/office/drawing/2014/main" id="{B7B811BD-30F4-4668-B12B-998082D3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7" name="GÖRÜNTÜ İŞLEME SUNUCUSU">
            <a:extLst xmlns:a="http://schemas.openxmlformats.org/drawingml/2006/main">
              <a:ext uri="{FF2B5EF4-FFF2-40B4-BE49-F238E27FC236}">
                <a16:creationId xmlns:a16="http://schemas.microsoft.com/office/drawing/2014/main" id="{57781E00-0070-4E79-AFDB-F3218A13D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33675"/>
            <a:ext cx="3886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GÖRÜNTÜ İŞLEME SUNUCUSU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DC04D0-BA41-42E3-AD01-3DC0E96D4EE2}"/>
              </a:ext>
            </a:extLst>
          </p:cNvPr>
          <p:cNvGraphicFramePr/>
          <p:nvPr/>
        </p:nvGraphicFramePr>
        <p:xfrm>
          <a:off xmlns:a="http://schemas.openxmlformats.org/drawingml/2006/main" x="495300" y="3162300"/>
          <a:ext xmlns:a="http://schemas.openxmlformats.org/drawingml/2006/main" cx="3886200" cy="3286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99032"/>
                <a:gridCol w="2487168"/>
              </a:tblGrid>
              <a:tr h="41076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Kasa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2U rack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1076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CPU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2 × en az 16 çekirdekli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1076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GPU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32 GB VRAM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1076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Bellek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En az 128 GB DDR5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1076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Disk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2 × ≥1,92 TB NVMe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1076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AI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VLM / Transformer / PyTorch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1076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Model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≥8B parametre, optimize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41076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Hedef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≥3 görüntü/sn, koşullu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ÇOKLU GÖRÜNTÜ, TEK GEÇİŞ">
            <a:extLst xmlns:a="http://schemas.openxmlformats.org/drawingml/2006/main">
              <a:ext uri="{FF2B5EF4-FFF2-40B4-BE49-F238E27FC236}">
                <a16:creationId xmlns:a16="http://schemas.microsoft.com/office/drawing/2014/main" id="{7F7DC588-12FA-4C23-A893-4B60935D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733675"/>
            <a:ext cx="3438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ÇOKLU GÖRÜNTÜ, TEK GEÇİŞ</a:t>
            </a:r>
          </a:p>
        </p:txBody>
      </p:sp>
      <p:sp>
        <p:nvSpPr>
          <p:cNvPr id="10" name="01">
            <a:extLst xmlns:a="http://schemas.openxmlformats.org/drawingml/2006/main">
              <a:ext uri="{FF2B5EF4-FFF2-40B4-BE49-F238E27FC236}">
                <a16:creationId xmlns:a16="http://schemas.microsoft.com/office/drawing/2014/main" id="{43A3335A-221E-480A-9A2C-D2B2937BA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2099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Dar açı plaka / kırpık kare">
            <a:extLst xmlns:a="http://schemas.openxmlformats.org/drawingml/2006/main">
              <a:ext uri="{FF2B5EF4-FFF2-40B4-BE49-F238E27FC236}">
                <a16:creationId xmlns:a16="http://schemas.microsoft.com/office/drawing/2014/main" id="{53E08AB4-CAF4-4DD2-8849-8766CE6C3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209925"/>
            <a:ext cx="30384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Dar açı plaka / kırpık kare</a:t>
            </a:r>
          </a:p>
        </p:txBody>
      </p:sp>
      <p:sp>
        <p:nvSpPr>
          <p:cNvPr id="12" name="02">
            <a:extLst xmlns:a="http://schemas.openxmlformats.org/drawingml/2006/main">
              <a:ext uri="{FF2B5EF4-FFF2-40B4-BE49-F238E27FC236}">
                <a16:creationId xmlns:a16="http://schemas.microsoft.com/office/drawing/2014/main" id="{E58C02CE-0701-40D6-BD90-2354C5076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7338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Geniş açı araç / kasa / yük">
            <a:extLst xmlns:a="http://schemas.openxmlformats.org/drawingml/2006/main">
              <a:ext uri="{FF2B5EF4-FFF2-40B4-BE49-F238E27FC236}">
                <a16:creationId xmlns:a16="http://schemas.microsoft.com/office/drawing/2014/main" id="{639CFDBD-F808-4A60-BDE6-02ED727E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733800"/>
            <a:ext cx="30384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Geniş açı araç / kasa / yük</a:t>
            </a:r>
          </a:p>
        </p:txBody>
      </p:sp>
      <p:sp>
        <p:nvSpPr>
          <p:cNvPr id="14" name="03">
            <a:extLst xmlns:a="http://schemas.openxmlformats.org/drawingml/2006/main">
              <a:ext uri="{FF2B5EF4-FFF2-40B4-BE49-F238E27FC236}">
                <a16:creationId xmlns:a16="http://schemas.microsoft.com/office/drawing/2014/main" id="{2AB6482A-C858-4C4A-80E8-360916C3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25767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Üçüncü kanal ve plaka tanıma verisi">
            <a:extLst xmlns:a="http://schemas.openxmlformats.org/drawingml/2006/main">
              <a:ext uri="{FF2B5EF4-FFF2-40B4-BE49-F238E27FC236}">
                <a16:creationId xmlns:a16="http://schemas.microsoft.com/office/drawing/2014/main" id="{21D3CDCD-46A3-4727-AD5F-2B12F530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257675"/>
            <a:ext cx="30384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Üçüncü kanal ve plaka tanıma verisi</a:t>
            </a:r>
          </a:p>
        </p:txBody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7A007465-7419-4680-BF2A-6F54C097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7815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Tekil geçiş kimliği ve zaman">
            <a:extLst xmlns:a="http://schemas.openxmlformats.org/drawingml/2006/main">
              <a:ext uri="{FF2B5EF4-FFF2-40B4-BE49-F238E27FC236}">
                <a16:creationId xmlns:a16="http://schemas.microsoft.com/office/drawing/2014/main" id="{76AA57F2-30C9-45AC-B9F6-0BAB610D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781550"/>
            <a:ext cx="30384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Tekil geçiş kimliği ve zaman</a:t>
            </a:r>
          </a:p>
        </p:txBody>
      </p:sp>
      <p:sp>
        <p:nvSpPr>
          <p:cNvPr id="18" name="05">
            <a:extLst xmlns:a="http://schemas.openxmlformats.org/drawingml/2006/main">
              <a:ext uri="{FF2B5EF4-FFF2-40B4-BE49-F238E27FC236}">
                <a16:creationId xmlns:a16="http://schemas.microsoft.com/office/drawing/2014/main" id="{D35F289C-3BDF-42F3-8D82-715A89AAB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3054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9" name="Yapılandırılmış yapay zekâ çıktısı">
            <a:extLst xmlns:a="http://schemas.openxmlformats.org/drawingml/2006/main">
              <a:ext uri="{FF2B5EF4-FFF2-40B4-BE49-F238E27FC236}">
                <a16:creationId xmlns:a16="http://schemas.microsoft.com/office/drawing/2014/main" id="{A7BCE544-9403-4C73-AE5E-B0197595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305425"/>
            <a:ext cx="30384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Yapılandırılmış yapay zekâ çıktısı</a:t>
            </a:r>
          </a:p>
        </p:txBody>
      </p:sp>
      <p:sp>
        <p:nvSpPr>
          <p:cNvPr id="20" name="Bağlantı gecikmelerine karşı eşleşt">
            <a:extLst xmlns:a="http://schemas.openxmlformats.org/drawingml/2006/main">
              <a:ext uri="{FF2B5EF4-FFF2-40B4-BE49-F238E27FC236}">
                <a16:creationId xmlns:a16="http://schemas.microsoft.com/office/drawing/2014/main" id="{63E62BF1-D193-443E-BAD5-4ED1CA44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6067425"/>
            <a:ext cx="34385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Bağlantı gecikmelerine karşı eşleştirme ve tampona alma; servislerin otomatik yeniden devreye girmesi.</a:t>
            </a:r>
          </a:p>
        </p:txBody>
      </p:sp>
      <p:sp>
        <p:nvSpPr>
          <p:cNvPr id="21" name="Sunucu özellikleri ve 3 görüntü/sn ">
            <a:extLst xmlns:a="http://schemas.openxmlformats.org/drawingml/2006/main">
              <a:ext uri="{FF2B5EF4-FFF2-40B4-BE49-F238E27FC236}">
                <a16:creationId xmlns:a16="http://schemas.microsoft.com/office/drawing/2014/main" id="{414BC12A-1C30-4981-B80B-F82605AF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772275"/>
            <a:ext cx="76390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Sunucu özellikleri ve 3 görüntü/sn kapasitesi teknik şartnamedeki hedef konfigürasyondur; gerçekleşmiş test sonucu olarak sunulmaz.</a:t>
            </a:r>
          </a:p>
        </p:txBody>
      </p:sp>
    </p:spTree>
    <p:extLst>
      <p:ext uri="{BB962C8B-B14F-4D97-AF65-F5344CB8AC3E}">
        <p14:creationId xmlns:p14="http://schemas.microsoft.com/office/powerpoint/2010/main" val="201542956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F82325-1BAD-4CD8-AC74-97E981A480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fde02403664d5c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14 / SİSTEM KABİLİYETLERİ">
            <a:extLst xmlns:a="http://schemas.openxmlformats.org/drawingml/2006/main">
              <a:ext uri="{FF2B5EF4-FFF2-40B4-BE49-F238E27FC236}">
                <a16:creationId xmlns:a16="http://schemas.microsoft.com/office/drawing/2014/main" id="{00333F18-FE2E-41DC-83FE-E10B3AB23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14 / SİSTEM KABİLİYETLERİ</a:t>
            </a:r>
          </a:p>
        </p:txBody>
      </p:sp>
      <p:sp>
        <p:nvSpPr>
          <p:cNvPr id="3" name="Sahadan yönetime uçtan uca çözüm">
            <a:extLst xmlns:a="http://schemas.openxmlformats.org/drawingml/2006/main">
              <a:ext uri="{FF2B5EF4-FFF2-40B4-BE49-F238E27FC236}">
                <a16:creationId xmlns:a16="http://schemas.microsoft.com/office/drawing/2014/main" id="{4E894E41-EDD1-4666-91A6-83C66B32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Sahadan yönetime uçtan uca çözüm</a:t>
            </a:r>
          </a:p>
        </p:txBody>
      </p:sp>
      <p:sp>
        <p:nvSpPr>
          <p:cNvPr id="4" name="Kamera tabanlı görüntü analizi ile ">
            <a:extLst xmlns:a="http://schemas.openxmlformats.org/drawingml/2006/main">
              <a:ext uri="{FF2B5EF4-FFF2-40B4-BE49-F238E27FC236}">
                <a16:creationId xmlns:a16="http://schemas.microsoft.com/office/drawing/2014/main" id="{5111AAD8-D715-4350-BA09-1CF97D40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Kamera tabanlı görüntü analizi ile izleme, arşiv, risk değerlendirmesi ve raporlama tek platformda bir araya gelir.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EA911585-5431-418B-A1E5-09C7DB6F6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8">
            <a:extLst xmlns:a="http://schemas.openxmlformats.org/drawingml/2006/main">
              <a:ext uri="{FF2B5EF4-FFF2-40B4-BE49-F238E27FC236}">
                <a16:creationId xmlns:a16="http://schemas.microsoft.com/office/drawing/2014/main" id="{C6532CD2-4B7B-426B-BADC-F83D9BA3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" name="BAŞLICA KABİLİYETLER">
            <a:extLst xmlns:a="http://schemas.openxmlformats.org/drawingml/2006/main">
              <a:ext uri="{FF2B5EF4-FFF2-40B4-BE49-F238E27FC236}">
                <a16:creationId xmlns:a16="http://schemas.microsoft.com/office/drawing/2014/main" id="{D7D669DC-B092-4F4C-98BD-4EE68C81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52725"/>
            <a:ext cx="42767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BAŞLICA KABİLİYETLER</a:t>
            </a:r>
          </a:p>
        </p:txBody>
      </p:sp>
      <p:sp>
        <p:nvSpPr>
          <p:cNvPr id="8" name="01">
            <a:extLst xmlns:a="http://schemas.openxmlformats.org/drawingml/2006/main">
              <a:ext uri="{FF2B5EF4-FFF2-40B4-BE49-F238E27FC236}">
                <a16:creationId xmlns:a16="http://schemas.microsoft.com/office/drawing/2014/main" id="{068CF6AB-53D7-45C4-A840-7A1286681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194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Kasa, yük, örtü ve doluluk bilgisi">
            <a:extLst xmlns:a="http://schemas.openxmlformats.org/drawingml/2006/main">
              <a:ext uri="{FF2B5EF4-FFF2-40B4-BE49-F238E27FC236}">
                <a16:creationId xmlns:a16="http://schemas.microsoft.com/office/drawing/2014/main" id="{26EBEF5F-C3C9-4EE1-9CC1-BE2BC4013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19450"/>
            <a:ext cx="3867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Kasa, yük, örtü ve doluluk bilgisi</a:t>
            </a:r>
          </a:p>
        </p:txBody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59965681-7608-400E-BD96-34976BA0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576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Canlı akış, arşiv, harita ve raporl">
            <a:extLst xmlns:a="http://schemas.openxmlformats.org/drawingml/2006/main">
              <a:ext uri="{FF2B5EF4-FFF2-40B4-BE49-F238E27FC236}">
                <a16:creationId xmlns:a16="http://schemas.microsoft.com/office/drawing/2014/main" id="{D057502A-A11A-41DC-B682-5C3FACA2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57600"/>
            <a:ext cx="3867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Canlı akış, arşiv, harita ve raporlama</a:t>
            </a:r>
          </a:p>
        </p:txBody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49E6D996-206C-49F7-BFE2-483B1423E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0957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Farklı noktalarda kronolojik geçiş ">
            <a:extLst xmlns:a="http://schemas.openxmlformats.org/drawingml/2006/main">
              <a:ext uri="{FF2B5EF4-FFF2-40B4-BE49-F238E27FC236}">
                <a16:creationId xmlns:a16="http://schemas.microsoft.com/office/drawing/2014/main" id="{091F09B2-BCA1-4D3B-AEF3-0E62D44E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95750"/>
            <a:ext cx="3867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Farklı noktalarda kronolojik geçiş takibi</a:t>
            </a:r>
          </a:p>
        </p:txBody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26E0B0BE-A98D-4B10-82A1-95F211165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339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Uzaktan yönetilebilir saha işleme c">
            <a:extLst xmlns:a="http://schemas.openxmlformats.org/drawingml/2006/main">
              <a:ext uri="{FF2B5EF4-FFF2-40B4-BE49-F238E27FC236}">
                <a16:creationId xmlns:a16="http://schemas.microsoft.com/office/drawing/2014/main" id="{DD980182-FC3E-4E56-9E3C-13E8CCC57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33900"/>
            <a:ext cx="3867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Uzaktan yönetilebilir saha işleme cihazı</a:t>
            </a:r>
          </a:p>
        </p:txBody>
      </p:sp>
      <p:sp>
        <p:nvSpPr>
          <p:cNvPr id="16" name="05">
            <a:extLst xmlns:a="http://schemas.openxmlformats.org/drawingml/2006/main">
              <a:ext uri="{FF2B5EF4-FFF2-40B4-BE49-F238E27FC236}">
                <a16:creationId xmlns:a16="http://schemas.microsoft.com/office/drawing/2014/main" id="{96E0AE73-F84B-4F35-A752-F88B6862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720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7" name="Trafik akışında durdurmasız araç an">
            <a:extLst xmlns:a="http://schemas.openxmlformats.org/drawingml/2006/main">
              <a:ext uri="{FF2B5EF4-FFF2-40B4-BE49-F238E27FC236}">
                <a16:creationId xmlns:a16="http://schemas.microsoft.com/office/drawing/2014/main" id="{931C5299-B8C5-4910-9356-4906FF8B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3867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Trafik akışında durdurmasız araç analizi</a:t>
            </a:r>
          </a:p>
        </p:txBody>
      </p:sp>
      <p:sp>
        <p:nvSpPr>
          <p:cNvPr id="18" name="06">
            <a:extLst xmlns:a="http://schemas.openxmlformats.org/drawingml/2006/main">
              <a:ext uri="{FF2B5EF4-FFF2-40B4-BE49-F238E27FC236}">
                <a16:creationId xmlns:a16="http://schemas.microsoft.com/office/drawing/2014/main" id="{3F5EE728-5D5B-4300-931C-41722CD7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4102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9" name="Potansiyel dökülme / taşma risk işa">
            <a:extLst xmlns:a="http://schemas.openxmlformats.org/drawingml/2006/main">
              <a:ext uri="{FF2B5EF4-FFF2-40B4-BE49-F238E27FC236}">
                <a16:creationId xmlns:a16="http://schemas.microsoft.com/office/drawing/2014/main" id="{7FBF115E-3C2D-453A-AEAF-0A1D946AB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10200"/>
            <a:ext cx="3867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Potansiyel dökülme / taşma risk işaretleri</a:t>
            </a:r>
          </a:p>
        </p:txBody>
      </p:sp>
      <p:sp>
        <p:nvSpPr>
          <p:cNvPr id="20" name="07">
            <a:extLst xmlns:a="http://schemas.openxmlformats.org/drawingml/2006/main">
              <a:ext uri="{FF2B5EF4-FFF2-40B4-BE49-F238E27FC236}">
                <a16:creationId xmlns:a16="http://schemas.microsoft.com/office/drawing/2014/main" id="{8464F54D-D1FC-4C0E-9E62-A40CBA65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8483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21" name="Bağlantı kesintisinde yerel veri ta">
            <a:extLst xmlns:a="http://schemas.openxmlformats.org/drawingml/2006/main">
              <a:ext uri="{FF2B5EF4-FFF2-40B4-BE49-F238E27FC236}">
                <a16:creationId xmlns:a16="http://schemas.microsoft.com/office/drawing/2014/main" id="{0FCDA95E-E96E-49EE-940E-44DDB68D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848350"/>
            <a:ext cx="3867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Bağlantı kesintisinde yerel veri tamponlama</a:t>
            </a:r>
          </a:p>
        </p:txBody>
      </p:sp>
      <p:sp>
        <p:nvSpPr>
          <p:cNvPr id="22" name="08">
            <a:extLst xmlns:a="http://schemas.openxmlformats.org/drawingml/2006/main">
              <a:ext uri="{FF2B5EF4-FFF2-40B4-BE49-F238E27FC236}">
                <a16:creationId xmlns:a16="http://schemas.microsoft.com/office/drawing/2014/main" id="{C4030646-CE39-4A00-954D-3E3352C8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2865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23" name="Plaka ve genel görüntünün otomatik ">
            <a:extLst xmlns:a="http://schemas.openxmlformats.org/drawingml/2006/main">
              <a:ext uri="{FF2B5EF4-FFF2-40B4-BE49-F238E27FC236}">
                <a16:creationId xmlns:a16="http://schemas.microsoft.com/office/drawing/2014/main" id="{92762B80-47CA-4376-BD73-C0655D1F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6286500"/>
            <a:ext cx="38671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Plaka ve genel görüntünün otomatik eşleştirilmesi</a:t>
            </a:r>
          </a:p>
        </p:txBody>
      </p:sp>
      <p:sp>
        <p:nvSpPr>
          <p:cNvPr id="24" name="TEKNİK PERFORMANS&#10;HEDEFLERİ">
            <a:extLst xmlns:a="http://schemas.openxmlformats.org/drawingml/2006/main">
              <a:ext uri="{FF2B5EF4-FFF2-40B4-BE49-F238E27FC236}">
                <a16:creationId xmlns:a16="http://schemas.microsoft.com/office/drawing/2014/main" id="{386ECEC4-43B1-46E4-A900-47600F4A0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752725"/>
            <a:ext cx="2990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TEKNİK PERFORMANS</a:t>
            </a:r>
          </a:p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HEDEFLERİ</a:t>
            </a:r>
          </a:p>
        </p:txBody>
      </p:sp>
      <p:graphicFrame>
        <p:nvGraphicFrame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04597B-74AE-4272-AA21-0C4582213614}"/>
              </a:ext>
            </a:extLst>
          </p:cNvPr>
          <p:cNvGraphicFramePr/>
          <p:nvPr/>
        </p:nvGraphicFramePr>
        <p:xfrm>
          <a:off xmlns:a="http://schemas.openxmlformats.org/drawingml/2006/main" x="5143500" y="3476625"/>
          <a:ext xmlns:a="http://schemas.openxmlformats.org/drawingml/2006/main" cx="2990850" cy="26384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3595"/>
                <a:gridCol w="897255"/>
              </a:tblGrid>
              <a:tr h="52768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Plaka tanıma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≥%95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52768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Hafriyat analizi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≥%70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52768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Araç tipi tanıma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≥%80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52768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Araç rengi, gündüz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≥%80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52768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Araç markası tanıma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≥%80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" name="Değerler teknik şartname hedeflerid">
            <a:extLst xmlns:a="http://schemas.openxmlformats.org/drawingml/2006/main">
              <a:ext uri="{FF2B5EF4-FFF2-40B4-BE49-F238E27FC236}">
                <a16:creationId xmlns:a16="http://schemas.microsoft.com/office/drawing/2014/main" id="{97E87EB1-2177-4CC9-A58C-D1DD782DE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362700"/>
            <a:ext cx="29908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Değerler teknik şartname hedefleridir. Gerçekleşmiş STT test sonucu değildir.</a:t>
            </a:r>
          </a:p>
        </p:txBody>
      </p:sp>
    </p:spTree>
    <p:extLst>
      <p:ext uri="{BB962C8B-B14F-4D97-AF65-F5344CB8AC3E}">
        <p14:creationId xmlns:p14="http://schemas.microsoft.com/office/powerpoint/2010/main" val="18560060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359CB5-86EA-455F-BAEF-AB6E63B2B5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b1707359154214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15 / VERİ VE PERFORMANS">
            <a:extLst xmlns:a="http://schemas.openxmlformats.org/drawingml/2006/main">
              <a:ext uri="{FF2B5EF4-FFF2-40B4-BE49-F238E27FC236}">
                <a16:creationId xmlns:a16="http://schemas.microsoft.com/office/drawing/2014/main" id="{646EFA95-B302-4A30-A1A0-04FD6124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15 / VERİ VE PERFORMANS</a:t>
            </a:r>
          </a:p>
        </p:txBody>
      </p:sp>
      <p:sp>
        <p:nvSpPr>
          <p:cNvPr id="3" name="Birleşik geçişte üretilen veriler">
            <a:extLst xmlns:a="http://schemas.openxmlformats.org/drawingml/2006/main">
              <a:ext uri="{FF2B5EF4-FFF2-40B4-BE49-F238E27FC236}">
                <a16:creationId xmlns:a16="http://schemas.microsoft.com/office/drawing/2014/main" id="{81372D3E-2B00-47BB-A10E-538869D0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Birleşik geçişte üretilen veriler</a:t>
            </a:r>
          </a:p>
        </p:txBody>
      </p:sp>
      <p:sp>
        <p:nvSpPr>
          <p:cNvPr id="4" name="Tekil geçiş; plaka, görüntü, araç v">
            <a:extLst xmlns:a="http://schemas.openxmlformats.org/drawingml/2006/main">
              <a:ext uri="{FF2B5EF4-FFF2-40B4-BE49-F238E27FC236}">
                <a16:creationId xmlns:a16="http://schemas.microsoft.com/office/drawing/2014/main" id="{89960FBA-4190-4A02-888F-1FBD8456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Tekil geçiş; plaka, görüntü, araç ve yük analizini aynı kayıt altında birleştirir.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952ED971-055A-43F2-8F89-902A732F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19">
            <a:extLst xmlns:a="http://schemas.openxmlformats.org/drawingml/2006/main">
              <a:ext uri="{FF2B5EF4-FFF2-40B4-BE49-F238E27FC236}">
                <a16:creationId xmlns:a16="http://schemas.microsoft.com/office/drawing/2014/main" id="{E53A8E0B-69AB-452D-B257-2367D5B3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BA0B2F-527F-4AB7-9E82-86AA2C1A521B}"/>
              </a:ext>
            </a:extLst>
          </p:cNvPr>
          <p:cNvGraphicFramePr/>
          <p:nvPr/>
        </p:nvGraphicFramePr>
        <p:xfrm>
          <a:off xmlns:a="http://schemas.openxmlformats.org/drawingml/2006/main" x="495300" y="2771775"/>
          <a:ext xmlns:a="http://schemas.openxmlformats.org/drawingml/2006/main" cx="4171950" cy="39719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01902"/>
                <a:gridCol w="2670048"/>
              </a:tblGrid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Kimlik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Tekil Event ID / Passage ID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Tanıma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Plaka metni, güven skoru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Zaman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Tam tarih, saat, geçiş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Konum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Kamera / kontrol noktası kodu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Görüntüler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Plaka kırpığı, araç geneli, 3. kanal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Araç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Sınıf, hafriyat statüsü, marka, renk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Üstyapı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Kabin rengi, kasa tipi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Yük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Dolu / boş, görünürlük, seviye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Malzeme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Toprak, kum, mıcır, kaya, atık...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397193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Denetim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Branda, dökülme riski, ihlal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ANIMA VE ANALİZ&#10;HEDEFLERİ">
            <a:extLst xmlns:a="http://schemas.openxmlformats.org/drawingml/2006/main">
              <a:ext uri="{FF2B5EF4-FFF2-40B4-BE49-F238E27FC236}">
                <a16:creationId xmlns:a16="http://schemas.microsoft.com/office/drawing/2014/main" id="{555BFAC0-5968-4753-AD77-EA48C760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771775"/>
            <a:ext cx="3067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TANIMA VE ANALİZ</a:t>
            </a:r>
          </a:p>
          <a:p xmlns:a="http://schemas.openxmlformats.org/drawingml/2006/main">
            <a:pPr algn="l">
              <a:defRPr sz="12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HEDEFLERİ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93864E-6B70-45FF-8ED4-A54452E43F22}"/>
              </a:ext>
            </a:extLst>
          </p:cNvPr>
          <p:cNvGraphicFramePr/>
          <p:nvPr/>
        </p:nvGraphicFramePr>
        <p:xfrm>
          <a:off xmlns:a="http://schemas.openxmlformats.org/drawingml/2006/main" x="5067300" y="3495675"/>
          <a:ext xmlns:a="http://schemas.openxmlformats.org/drawingml/2006/main" cx="3067050" cy="26574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46935"/>
                <a:gridCol w="920115"/>
              </a:tblGrid>
              <a:tr h="53149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Plaka tanıma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≥%95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Araç tipi tanıma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≥%80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Araç rengi (gündüz)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≥%80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Araç markası tanıma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≥%80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B92D32"/>
                          </a:solidFill>
                          <a:latin typeface="Arial"/>
                          <a:ea typeface="Arial"/>
                          <a:cs typeface="Arial"/>
                        </a:rPr>
                        <a:t>Hafriyat analiz parametreleri</a:t>
                      </a:r>
                    </a:p>
                  </a:txBody>
                  <a:tcPr marL="95250" marR="95250" marT="47625" marB="47625" anchor="ctr">
                    <a:solidFill>
                      <a:srgbClr val="FA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92724"/>
                          </a:solidFill>
                          <a:latin typeface="Arial"/>
                          <a:ea typeface="Arial"/>
                          <a:cs typeface="Arial"/>
                        </a:rPr>
                        <a:t>≥%70</a:t>
                      </a:r>
                    </a:p>
                  </a:txBody>
                  <a:tcPr marL="95250" marR="95250" marT="47625" marB="476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Plaka Tanıma Kamerası: uygun saha k">
            <a:extLst xmlns:a="http://schemas.openxmlformats.org/drawingml/2006/main">
              <a:ext uri="{FF2B5EF4-FFF2-40B4-BE49-F238E27FC236}">
                <a16:creationId xmlns:a16="http://schemas.microsoft.com/office/drawing/2014/main" id="{214DDCB5-3E67-4470-A490-C51BC0E88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6381750"/>
            <a:ext cx="3067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Plaka Tanıma Kamerası: uygun saha koşullarında en az %95 araç yakalama ve plaka okuma hedefi.</a:t>
            </a:r>
          </a:p>
        </p:txBody>
      </p:sp>
    </p:spTree>
    <p:extLst>
      <p:ext uri="{BB962C8B-B14F-4D97-AF65-F5344CB8AC3E}">
        <p14:creationId xmlns:p14="http://schemas.microsoft.com/office/powerpoint/2010/main" val="4122858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9C75FB-CAA2-43C9-AAE3-37DBCAFA35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8ed01ac23e40ac"/>
          <a:stretch xmlns:a="http://schemas.openxmlformats.org/drawingml/2006/main"/>
        </p:blipFill>
        <p:spPr>
          <a:xfrm xmlns:a="http://schemas.openxmlformats.org/drawingml/2006/main">
            <a:off x="6705600" y="171560"/>
            <a:ext cx="1428750" cy="666530"/>
          </a:xfrm>
          <a:prstGeom xmlns:a="http://schemas.openxmlformats.org/drawingml/2006/main" prst="rect">
            <a:avLst/>
          </a:prstGeom>
        </p:spPr>
      </p:pic>
      <p:sp>
        <p:nvSpPr>
          <p:cNvPr id="2" name="EK / MERKEZİ YAZILIM">
            <a:extLst xmlns:a="http://schemas.openxmlformats.org/drawingml/2006/main">
              <a:ext uri="{FF2B5EF4-FFF2-40B4-BE49-F238E27FC236}">
                <a16:creationId xmlns:a16="http://schemas.microsoft.com/office/drawing/2014/main" id="{1DFC5086-D6FC-4F7A-A02F-00E3B0CF0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810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EK / MERKEZİ YAZILIM</a:t>
            </a:r>
          </a:p>
        </p:txBody>
      </p:sp>
      <p:sp>
        <p:nvSpPr>
          <p:cNvPr id="3" name="Hareketlilik Analizi ve Rota İçgörü">
            <a:extLst xmlns:a="http://schemas.openxmlformats.org/drawingml/2006/main">
              <a:ext uri="{FF2B5EF4-FFF2-40B4-BE49-F238E27FC236}">
                <a16:creationId xmlns:a16="http://schemas.microsoft.com/office/drawing/2014/main" id="{E454F5F3-BBF5-4C56-AD8A-C5C569C7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952500"/>
            <a:ext cx="76390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Hareketlilik Analizi ve Rota İçgörüsü</a:t>
            </a:r>
          </a:p>
        </p:txBody>
      </p:sp>
      <p:sp>
        <p:nvSpPr>
          <p:cNvPr id="4" name="Araçların nereden gelip nereye yöne">
            <a:extLst xmlns:a="http://schemas.openxmlformats.org/drawingml/2006/main">
              <a:ext uri="{FF2B5EF4-FFF2-40B4-BE49-F238E27FC236}">
                <a16:creationId xmlns:a16="http://schemas.microsoft.com/office/drawing/2014/main" id="{E03E7B78-6A30-4424-BA85-B75B3F575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43100"/>
            <a:ext cx="7639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Araçların nereden gelip nereye yöneldiğini; seçilen araç tipi, tarih ve kontrol noktalarına göre harita üzerinde izleyin.</a:t>
            </a:r>
          </a:p>
        </p:txBody>
      </p:sp>
      <p:sp>
        <p:nvSpPr>
          <p:cNvPr id="5" name="STT SİSTEM TRAFİK TEKNOLOJİ">
            <a:extLst xmlns:a="http://schemas.openxmlformats.org/drawingml/2006/main">
              <a:ext uri="{FF2B5EF4-FFF2-40B4-BE49-F238E27FC236}">
                <a16:creationId xmlns:a16="http://schemas.microsoft.com/office/drawing/2014/main" id="{5CC376A7-6652-410D-B31F-13E29A4F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1723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STT SİSTEM TRAFİK TEKNOLOJİ</a:t>
            </a:r>
          </a:p>
        </p:txBody>
      </p:sp>
      <p:sp>
        <p:nvSpPr>
          <p:cNvPr id="6" name="20">
            <a:extLst xmlns:a="http://schemas.openxmlformats.org/drawingml/2006/main">
              <a:ext uri="{FF2B5EF4-FFF2-40B4-BE49-F238E27FC236}">
                <a16:creationId xmlns:a16="http://schemas.microsoft.com/office/drawing/2014/main" id="{20A75BA4-E72E-490D-8BBB-F312D213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71628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77F7EAA8-C6E1-4973-9C2C-F831079A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813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Araç tipine göre başlangıç-varış ha">
            <a:extLst xmlns:a="http://schemas.openxmlformats.org/drawingml/2006/main">
              <a:ext uri="{FF2B5EF4-FFF2-40B4-BE49-F238E27FC236}">
                <a16:creationId xmlns:a16="http://schemas.microsoft.com/office/drawing/2014/main" id="{827E0DE5-B433-43D4-ACDD-9A84BA9D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81300"/>
            <a:ext cx="320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Araç tipine göre başlangıç-varış hareketlerinin izlenmesi</a:t>
            </a:r>
          </a:p>
        </p:txBody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639C30C8-7E58-45B9-8161-25879704F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004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Kontrol noktaları arasında geçiş il">
            <a:extLst xmlns:a="http://schemas.openxmlformats.org/drawingml/2006/main">
              <a:ext uri="{FF2B5EF4-FFF2-40B4-BE49-F238E27FC236}">
                <a16:creationId xmlns:a16="http://schemas.microsoft.com/office/drawing/2014/main" id="{672CD087-AA56-4FD9-A378-B4BE4F01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00425"/>
            <a:ext cx="320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Kontrol noktaları arasında geçiş ilişkisinin kurulması</a:t>
            </a:r>
          </a:p>
        </p:txBody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F3462A00-764F-4977-8635-8BDDED2B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01955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Koridor ve güzergâh yoğunluklarının">
            <a:extLst xmlns:a="http://schemas.openxmlformats.org/drawingml/2006/main">
              <a:ext uri="{FF2B5EF4-FFF2-40B4-BE49-F238E27FC236}">
                <a16:creationId xmlns:a16="http://schemas.microsoft.com/office/drawing/2014/main" id="{77B32961-AFCB-4CBD-B71A-3DF02177D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19550"/>
            <a:ext cx="320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Koridor ve güzergâh yoğunluklarının harita üzerinde gösterimi</a:t>
            </a:r>
          </a:p>
        </p:txBody>
      </p:sp>
      <p:sp>
        <p:nvSpPr>
          <p:cNvPr id="13" name="04">
            <a:extLst xmlns:a="http://schemas.openxmlformats.org/drawingml/2006/main">
              <a:ext uri="{FF2B5EF4-FFF2-40B4-BE49-F238E27FC236}">
                <a16:creationId xmlns:a16="http://schemas.microsoft.com/office/drawing/2014/main" id="{FE089F2B-2C98-4B58-B8F7-4ECEA1545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63867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92D3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Tarih, dönem ve araç sınıfı bazlı f">
            <a:extLst xmlns:a="http://schemas.openxmlformats.org/drawingml/2006/main">
              <a:ext uri="{FF2B5EF4-FFF2-40B4-BE49-F238E27FC236}">
                <a16:creationId xmlns:a16="http://schemas.microsoft.com/office/drawing/2014/main" id="{3DD2BC2A-AD3F-4A21-B9C6-0A1A550F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38675"/>
            <a:ext cx="320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Tarih, dönem ve araç sınıfı bazlı filtreleme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F60315-70AA-4C1F-9616-A1210EEA6A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66bfdc574b4b85"/>
          <a:stretch xmlns:a="http://schemas.openxmlformats.org/drawingml/2006/main"/>
        </p:blipFill>
        <p:spPr>
          <a:xfrm xmlns:a="http://schemas.openxmlformats.org/drawingml/2006/main">
            <a:off x="4593431" y="2800350"/>
            <a:ext cx="3386138" cy="2257425"/>
          </a:xfrm>
          <a:prstGeom xmlns:a="http://schemas.openxmlformats.org/drawingml/2006/main" prst="rect">
            <a:avLst/>
          </a:prstGeom>
        </p:spPr>
      </p:pic>
      <p:sp>
        <p:nvSpPr>
          <p:cNvPr id="16" name="Temsili hareketlilik analizi arayüz">
            <a:extLst xmlns:a="http://schemas.openxmlformats.org/drawingml/2006/main">
              <a:ext uri="{FF2B5EF4-FFF2-40B4-BE49-F238E27FC236}">
                <a16:creationId xmlns:a16="http://schemas.microsoft.com/office/drawing/2014/main" id="{B602452C-70F2-46AC-8232-D64DEF25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172075"/>
            <a:ext cx="369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Temsili hareketlilik analizi arayüzü</a:t>
            </a:r>
          </a:p>
        </p:txBody>
      </p:sp>
      <p:sp>
        <p:nvSpPr>
          <p:cNvPr id="17" name="Bu modül; merkezi yazılımın canlı i">
            <a:extLst xmlns:a="http://schemas.openxmlformats.org/drawingml/2006/main">
              <a:ext uri="{FF2B5EF4-FFF2-40B4-BE49-F238E27FC236}">
                <a16:creationId xmlns:a16="http://schemas.microsoft.com/office/drawing/2014/main" id="{7A16265A-D65E-4ACF-8EA1-8B4B1861A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48325"/>
            <a:ext cx="76390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Bu modül; merkezi yazılımın canlı izleme, harita analizi, arşiv ve raporlama yeteneklerini hareketlilik içgörüsü ile genişletir.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Seçilen kavşak ve kontrol noktalarından geçen araçlar, merkezi yazılım üzerinde tek ekranda ilişkilendirilir. Böylece araçların şehir içinde hangi koridorlarda yoğunlaştığı ve hangi yönlere dağıldığı izlenebilir.</a:t>
            </a:r>
          </a:p>
        </p:txBody>
      </p:sp>
    </p:spTree>
    <p:extLst>
      <p:ext uri="{BB962C8B-B14F-4D97-AF65-F5344CB8AC3E}">
        <p14:creationId xmlns:p14="http://schemas.microsoft.com/office/powerpoint/2010/main" val="54848680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7FFF7-B0DF-47EB-B4E1-E7AC5476D7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c4a961f6e4221"/>
          <a:stretch xmlns:a="http://schemas.openxmlformats.org/drawingml/2006/main"/>
        </p:blipFill>
        <p:spPr>
          <a:xfrm xmlns:a="http://schemas.openxmlformats.org/drawingml/2006/main">
            <a:off x="498318" y="238125"/>
            <a:ext cx="2327589" cy="1085850"/>
          </a:xfrm>
          <a:prstGeom xmlns:a="http://schemas.openxmlformats.org/drawingml/2006/main" prst="rect">
            <a:avLst/>
          </a:prstGeom>
        </p:spPr>
      </p:pic>
      <p:sp>
        <p:nvSpPr>
          <p:cNvPr id="2" name="STT Sistem Trafik Teknoloji">
            <a:extLst xmlns:a="http://schemas.openxmlformats.org/drawingml/2006/main">
              <a:ext uri="{FF2B5EF4-FFF2-40B4-BE49-F238E27FC236}">
                <a16:creationId xmlns:a16="http://schemas.microsoft.com/office/drawing/2014/main" id="{34223568-4ACF-421F-B8B6-1EDA7B61A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381125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STT Sistem Trafik Teknoloji</a:t>
            </a:r>
          </a:p>
        </p:txBody>
      </p:sp>
      <p:sp>
        <p:nvSpPr>
          <p:cNvPr id="3" name="Hafriyat araç takip ve analiz siste">
            <a:extLst xmlns:a="http://schemas.openxmlformats.org/drawingml/2006/main">
              <a:ext uri="{FF2B5EF4-FFF2-40B4-BE49-F238E27FC236}">
                <a16:creationId xmlns:a16="http://schemas.microsoft.com/office/drawing/2014/main" id="{156FBFA5-05D9-437E-B74D-F6E0C77C8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81250"/>
            <a:ext cx="7620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92D32"/>
                </a:solidFill>
                <a:latin typeface="Arial"/>
                <a:ea typeface="Arial"/>
                <a:cs typeface="Arial"/>
              </a:rPr>
              <a:t>Hafriyat araç takip ve analiz sistemi</a:t>
            </a:r>
          </a:p>
        </p:txBody>
      </p:sp>
      <p:sp>
        <p:nvSpPr>
          <p:cNvPr id="4" name="STT SİSTEM TRAFİK TEKNOLOJİ İNŞAAT ">
            <a:extLst xmlns:a="http://schemas.openxmlformats.org/drawingml/2006/main">
              <a:ext uri="{FF2B5EF4-FFF2-40B4-BE49-F238E27FC236}">
                <a16:creationId xmlns:a16="http://schemas.microsoft.com/office/drawing/2014/main" id="{B5063B7D-2C43-47EC-9209-96B7B9969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90875"/>
            <a:ext cx="7620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STT SİSTEM TRAFİK TEKNOLOJİ İNŞAAT MAKİNA</a:t>
            </a:r>
          </a:p>
          <a:p xmlns:a="http://schemas.openxmlformats.org/drawingml/2006/main">
            <a:pPr algn="l">
              <a:defRPr sz="1350" b="1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92724"/>
                </a:solidFill>
                <a:latin typeface="Arial"/>
                <a:ea typeface="Arial"/>
                <a:cs typeface="Arial"/>
              </a:rPr>
              <a:t>SANAYİ VE TİCARET LİMİTED ŞİRKETİ</a:t>
            </a:r>
          </a:p>
        </p:txBody>
      </p:sp>
      <p:sp>
        <p:nvSpPr>
          <p:cNvPr id="5" name="Fabrika&#10;Dempa Sanayi Sitesi, Susuz ">
            <a:extLst xmlns:a="http://schemas.openxmlformats.org/drawingml/2006/main">
              <a:ext uri="{FF2B5EF4-FFF2-40B4-BE49-F238E27FC236}">
                <a16:creationId xmlns:a16="http://schemas.microsoft.com/office/drawing/2014/main" id="{BBE0C32E-D245-445B-A97F-0AA3C15E5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143375"/>
            <a:ext cx="4667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Fabrika</a:t>
            </a:r>
          </a:p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Dempa Sanayi Sitesi, Susuz Mahallesi</a:t>
            </a:r>
          </a:p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37.95. Cadde No: 8, Yenimahalle / Ankara</a:t>
            </a:r>
          </a:p>
        </p:txBody>
      </p:sp>
      <p:sp>
        <p:nvSpPr>
          <p:cNvPr id="6" name="+90 312 838 25 00&#10;+90 543 382 75 33">
            <a:extLst xmlns:a="http://schemas.openxmlformats.org/drawingml/2006/main">
              <a:ext uri="{FF2B5EF4-FFF2-40B4-BE49-F238E27FC236}">
                <a16:creationId xmlns:a16="http://schemas.microsoft.com/office/drawing/2014/main" id="{3A38DB27-302E-44A9-A303-13C2FBA54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143375"/>
            <a:ext cx="28003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+90 312 838 25 00</a:t>
            </a:r>
          </a:p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+90 543 382 75 33</a:t>
            </a:r>
          </a:p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+90 532 282 53 74</a:t>
            </a:r>
          </a:p>
          <a:p xmlns:a="http://schemas.openxmlformats.org/drawingml/2006/main">
            <a:pPr algn="l">
              <a:defRPr sz="1425" b="0">
                <a:solidFill>
                  <a:srgbClr val="19272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92724"/>
                </a:solidFill>
                <a:latin typeface="Arial"/>
                <a:ea typeface="Arial"/>
                <a:cs typeface="Arial"/>
              </a:rPr>
              <a:t>+90 542 226 75 08</a:t>
            </a:r>
          </a:p>
        </p:txBody>
      </p:sp>
      <p:sp>
        <p:nvSpPr>
          <p:cNvPr id="7" name="info@sistemtrafik.com.tr&#10;emre.celik">
            <a:extLst xmlns:a="http://schemas.openxmlformats.org/drawingml/2006/main">
              <a:ext uri="{FF2B5EF4-FFF2-40B4-BE49-F238E27FC236}">
                <a16:creationId xmlns:a16="http://schemas.microsoft.com/office/drawing/2014/main" id="{6AFD972B-0193-4E5F-8AC7-A091B81AB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1975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92D32"/>
                </a:solidFill>
                <a:latin typeface="Arial"/>
                <a:ea typeface="Arial"/>
                <a:cs typeface="Arial"/>
              </a:rPr>
              <a:t>info@sistemtrafik.com.tr</a:t>
            </a:r>
          </a:p>
          <a:p xmlns:a="http://schemas.openxmlformats.org/drawingml/2006/main">
            <a:pPr algn="l">
              <a:defRPr sz="1575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92D32"/>
                </a:solidFill>
                <a:latin typeface="Arial"/>
                <a:ea typeface="Arial"/>
                <a:cs typeface="Arial"/>
              </a:rPr>
              <a:t>emre.celik@sistemtrafik.com.tr</a:t>
            </a:r>
          </a:p>
          <a:p xmlns:a="http://schemas.openxmlformats.org/drawingml/2006/main">
            <a:pPr algn="l">
              <a:defRPr sz="1575" b="0">
                <a:solidFill>
                  <a:srgbClr val="B92D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92D32"/>
                </a:solidFill>
                <a:latin typeface="Arial"/>
                <a:ea typeface="Arial"/>
                <a:cs typeface="Arial"/>
              </a:rPr>
              <a:t>ibrahim.demirok@sistemtrafik.com.tr</a:t>
            </a:r>
          </a:p>
        </p:txBody>
      </p:sp>
      <p:sp>
        <p:nvSpPr>
          <p:cNvPr id="8" name="Etimesgut Vergi Dairesi: 781 088 56">
            <a:extLst xmlns:a="http://schemas.openxmlformats.org/drawingml/2006/main">
              <a:ext uri="{FF2B5EF4-FFF2-40B4-BE49-F238E27FC236}">
                <a16:creationId xmlns:a16="http://schemas.microsoft.com/office/drawing/2014/main" id="{8AB9EF20-25DC-45DF-A886-A51993EC0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0"/>
            <a:ext cx="763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66736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36E"/>
                </a:solidFill>
                <a:latin typeface="Arial"/>
                <a:ea typeface="Arial"/>
                <a:cs typeface="Arial"/>
              </a:rPr>
              <a:t>Etimesgut Vergi Dairesi: 781 088 56 66   /   MERSİS: 0781088566600001</a:t>
            </a:r>
          </a:p>
        </p:txBody>
      </p:sp>
    </p:spTree>
    <p:extLst>
      <p:ext uri="{BB962C8B-B14F-4D97-AF65-F5344CB8AC3E}">
        <p14:creationId xmlns:p14="http://schemas.microsoft.com/office/powerpoint/2010/main" val="18908220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2026-10-08T11:47:17.5910000Z</dcterms:created>
  <dcterms:modified xsi:type="dcterms:W3CDTF">2026-10-08T11:47:17.5910000Z</dcterms:modified>
</coreProperties>
</file>